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399" r:id="rId8"/>
    <p:sldMasterId id="2147484624" r:id="rId9"/>
    <p:sldMasterId id="2147484713" r:id="rId10"/>
  </p:sldMasterIdLst>
  <p:notesMasterIdLst>
    <p:notesMasterId r:id="rId32"/>
  </p:notesMasterIdLst>
  <p:handoutMasterIdLst>
    <p:handoutMasterId r:id="rId33"/>
  </p:handoutMasterIdLst>
  <p:sldIdLst>
    <p:sldId id="412" r:id="rId11"/>
    <p:sldId id="341" r:id="rId12"/>
    <p:sldId id="363" r:id="rId13"/>
    <p:sldId id="364" r:id="rId14"/>
    <p:sldId id="267" r:id="rId15"/>
    <p:sldId id="427" r:id="rId16"/>
    <p:sldId id="423" r:id="rId17"/>
    <p:sldId id="416" r:id="rId18"/>
    <p:sldId id="419" r:id="rId19"/>
    <p:sldId id="417" r:id="rId20"/>
    <p:sldId id="265" r:id="rId21"/>
    <p:sldId id="426" r:id="rId22"/>
    <p:sldId id="434" r:id="rId23"/>
    <p:sldId id="436" r:id="rId24"/>
    <p:sldId id="432" r:id="rId25"/>
    <p:sldId id="433" r:id="rId26"/>
    <p:sldId id="435" r:id="rId27"/>
    <p:sldId id="420" r:id="rId28"/>
    <p:sldId id="429" r:id="rId29"/>
    <p:sldId id="425" r:id="rId30"/>
    <p:sldId id="422"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798AFD6-1BB3-4365-8D03-CBB4E94D6DEE}">
          <p14:sldIdLst>
            <p14:sldId id="412"/>
            <p14:sldId id="341"/>
            <p14:sldId id="363"/>
            <p14:sldId id="364"/>
            <p14:sldId id="267"/>
            <p14:sldId id="427"/>
            <p14:sldId id="423"/>
            <p14:sldId id="416"/>
            <p14:sldId id="419"/>
            <p14:sldId id="417"/>
          </p14:sldIdLst>
        </p14:section>
        <p14:section name="Revolution" id="{517675D2-567B-4153-9F4E-D7D1A2815AFD}">
          <p14:sldIdLst>
            <p14:sldId id="265"/>
            <p14:sldId id="426"/>
            <p14:sldId id="434"/>
            <p14:sldId id="436"/>
            <p14:sldId id="432"/>
            <p14:sldId id="433"/>
            <p14:sldId id="435"/>
            <p14:sldId id="420"/>
            <p14:sldId id="429"/>
            <p14:sldId id="425"/>
            <p14:sldId id="422"/>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00"/>
    <a:srgbClr val="442359"/>
    <a:srgbClr val="525252"/>
    <a:srgbClr val="FFFFFF"/>
    <a:srgbClr val="DC3C00"/>
    <a:srgbClr val="68217A"/>
    <a:srgbClr val="A5001D"/>
    <a:srgbClr val="B4009E"/>
    <a:srgbClr val="00188F"/>
    <a:srgbClr val="00B29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88111" autoAdjust="0"/>
  </p:normalViewPr>
  <p:slideViewPr>
    <p:cSldViewPr snapToGrid="0">
      <p:cViewPr>
        <p:scale>
          <a:sx n="33" d="100"/>
          <a:sy n="33" d="100"/>
        </p:scale>
        <p:origin x="115" y="13"/>
      </p:cViewPr>
      <p:guideLst>
        <p:guide orient="horz" pos="2203"/>
        <p:guide pos="3917"/>
      </p:guideLst>
    </p:cSldViewPr>
  </p:slideViewPr>
  <p:outlineViewPr>
    <p:cViewPr>
      <p:scale>
        <a:sx n="33" d="100"/>
        <a:sy n="33" d="100"/>
      </p:scale>
      <p:origin x="0" y="-7164"/>
    </p:cViewPr>
  </p:outlineViewPr>
  <p:notesTextViewPr>
    <p:cViewPr>
      <p:scale>
        <a:sx n="3" d="2"/>
        <a:sy n="3" d="2"/>
      </p:scale>
      <p:origin x="0" y="0"/>
    </p:cViewPr>
  </p:notesTextViewPr>
  <p:sorterViewPr>
    <p:cViewPr>
      <p:scale>
        <a:sx n="51" d="100"/>
        <a:sy n="51" d="100"/>
      </p:scale>
      <p:origin x="0" y="-2632"/>
    </p:cViewPr>
  </p:sorterViewPr>
  <p:notesViewPr>
    <p:cSldViewPr snapToGrid="0" showGuides="1">
      <p:cViewPr varScale="1">
        <p:scale>
          <a:sx n="65" d="100"/>
          <a:sy n="65" d="100"/>
        </p:scale>
        <p:origin x="279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commentAuthors" Target="commentAuthors.xml"/><Relationship Id="rId7" Type="http://schemas.openxmlformats.org/officeDocument/2006/relationships/customXml" Target="../customXml/item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viewProps" Target="viewProps.xml"/><Relationship Id="rId10" Type="http://schemas.openxmlformats.org/officeDocument/2006/relationships/slideMaster" Target="slideMasters/slideMaster3.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Server and Cloud 2013 Template</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2A8B778-96D4-4D03-954A-A3A0A81632BE}" type="datetime8">
              <a:rPr lang="en-US" smtClean="0">
                <a:latin typeface="Segoe UI" pitchFamily="34" charset="0"/>
              </a:rPr>
              <a:t>10/22/2015 2:37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F5AD9B20-682D-4880-BC24-374F96AE0652}" type="datetime8">
              <a:rPr lang="en-US" smtClean="0"/>
              <a:t>10/22/2015 2:37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AD9B20-682D-4880-BC24-374F96AE0652}" type="datetime8">
              <a:rPr lang="en-US" smtClean="0"/>
              <a:t>10/22/2015 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30251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smtClean="0"/>
              <a:t>Enterprise readiness</a:t>
            </a:r>
          </a:p>
          <a:p>
            <a:pPr marL="171450" indent="-171450">
              <a:buFont typeface="Arial"/>
              <a:buChar char="•"/>
            </a:pPr>
            <a:r>
              <a:rPr lang="en-US" sz="1200" dirty="0" smtClean="0"/>
              <a:t>Performance architecture</a:t>
            </a:r>
          </a:p>
          <a:p>
            <a:pPr marL="171450" indent="-171450">
              <a:buFont typeface="Arial"/>
              <a:buChar char="•"/>
            </a:pPr>
            <a:r>
              <a:rPr lang="en-US" sz="1200" dirty="0" smtClean="0"/>
              <a:t>Big Data analytics</a:t>
            </a:r>
          </a:p>
          <a:p>
            <a:pPr marL="171450" indent="-171450">
              <a:buFont typeface="Arial"/>
              <a:buChar char="•"/>
            </a:pPr>
            <a:r>
              <a:rPr lang="en-US" sz="1200" dirty="0" smtClean="0"/>
              <a:t>Data source integration</a:t>
            </a:r>
          </a:p>
          <a:p>
            <a:pPr marL="171450" indent="-171450">
              <a:buFont typeface="Arial"/>
              <a:buChar char="•"/>
            </a:pPr>
            <a:r>
              <a:rPr lang="en-US" sz="1200" dirty="0" smtClean="0"/>
              <a:t>Development tools</a:t>
            </a:r>
          </a:p>
          <a:p>
            <a:pPr marL="171450" indent="-171450">
              <a:buFont typeface="Arial"/>
              <a:buChar char="•"/>
            </a:pPr>
            <a:r>
              <a:rPr lang="en-US" sz="1200" dirty="0" smtClean="0"/>
              <a:t>Deployment tools</a:t>
            </a:r>
          </a:p>
          <a:p>
            <a:pPr marL="171450" indent="-171450">
              <a:buFont typeface="Arial"/>
              <a:buChar char="•"/>
            </a:pPr>
            <a:endParaRPr lang="en-US" sz="120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6148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16</a:t>
            </a:fld>
            <a:endParaRPr lang="en-US" dirty="0"/>
          </a:p>
        </p:txBody>
      </p:sp>
    </p:spTree>
    <p:extLst>
      <p:ext uri="{BB962C8B-B14F-4D97-AF65-F5344CB8AC3E}">
        <p14:creationId xmlns:p14="http://schemas.microsoft.com/office/powerpoint/2010/main" val="4233193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AD9B20-682D-4880-BC24-374F96AE0652}" type="datetime8">
              <a:rPr lang="en-US" smtClean="0"/>
              <a:t>10/22/2015 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892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002DFC4-DEDC-4550-A4DE-9533B7D19ADF}" type="datetime8">
              <a:rPr lang="en-US" smtClean="0"/>
              <a:t>10/22/2015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2425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3</a:t>
            </a:fld>
            <a:endParaRPr lang="en-US"/>
          </a:p>
        </p:txBody>
      </p:sp>
    </p:spTree>
    <p:extLst>
      <p:ext uri="{BB962C8B-B14F-4D97-AF65-F5344CB8AC3E}">
        <p14:creationId xmlns:p14="http://schemas.microsoft.com/office/powerpoint/2010/main" val="335244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5</a:t>
            </a:fld>
            <a:endParaRPr lang="en-US"/>
          </a:p>
        </p:txBody>
      </p:sp>
    </p:spTree>
    <p:extLst>
      <p:ext uri="{BB962C8B-B14F-4D97-AF65-F5344CB8AC3E}">
        <p14:creationId xmlns:p14="http://schemas.microsoft.com/office/powerpoint/2010/main" val="3113205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AD9B20-682D-4880-BC24-374F96AE0652}" type="datetime8">
              <a:rPr lang="en-US" smtClean="0"/>
              <a:t>10/22/2015 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404949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8</a:t>
            </a:fld>
            <a:endParaRPr lang="en-US"/>
          </a:p>
        </p:txBody>
      </p:sp>
    </p:spTree>
    <p:extLst>
      <p:ext uri="{BB962C8B-B14F-4D97-AF65-F5344CB8AC3E}">
        <p14:creationId xmlns:p14="http://schemas.microsoft.com/office/powerpoint/2010/main" val="39627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dirty="0" smtClean="0">
                <a:solidFill>
                  <a:schemeClr val="tx1"/>
                </a:solidFill>
                <a:effectLst/>
                <a:latin typeface="Segoe UI Light" pitchFamily="34" charset="0"/>
                <a:ea typeface="+mn-ea"/>
                <a:cs typeface="+mn-cs"/>
              </a:rPr>
              <a:t>MASS</a:t>
            </a:r>
            <a:r>
              <a:rPr lang="en-GB" sz="1600" dirty="0" smtClean="0"/>
              <a:t> </a:t>
            </a:r>
            <a:r>
              <a:rPr lang="en-GB" sz="1600" b="0" i="0" u="none" strike="noStrike" kern="1200" dirty="0" smtClean="0">
                <a:solidFill>
                  <a:schemeClr val="tx1"/>
                </a:solidFill>
                <a:effectLst/>
                <a:latin typeface="Segoe UI Light" pitchFamily="34" charset="0"/>
                <a:ea typeface="+mn-ea"/>
                <a:cs typeface="+mn-cs"/>
              </a:rPr>
              <a:t>Matrix</a:t>
            </a:r>
            <a:r>
              <a:rPr lang="en-GB" sz="1600" dirty="0" smtClean="0"/>
              <a:t> </a:t>
            </a:r>
            <a:r>
              <a:rPr lang="en-GB" sz="1600" b="0" i="0" u="none" strike="noStrike" kern="1200" dirty="0" smtClean="0">
                <a:solidFill>
                  <a:schemeClr val="tx1"/>
                </a:solidFill>
                <a:effectLst/>
                <a:latin typeface="Segoe UI Light" pitchFamily="34" charset="0"/>
                <a:ea typeface="+mn-ea"/>
                <a:cs typeface="+mn-cs"/>
              </a:rPr>
              <a:t>lattice</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mgcv</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Hmisc</a:t>
            </a:r>
            <a:r>
              <a:rPr lang="en-GB" sz="1600" dirty="0" smtClean="0"/>
              <a:t> </a:t>
            </a:r>
            <a:r>
              <a:rPr lang="en-GB" sz="1600" b="0" i="0" u="none" strike="noStrike" kern="1200" dirty="0" smtClean="0">
                <a:solidFill>
                  <a:schemeClr val="tx1"/>
                </a:solidFill>
                <a:effectLst/>
                <a:latin typeface="Segoe UI Light" pitchFamily="34" charset="0"/>
                <a:ea typeface="+mn-ea"/>
                <a:cs typeface="+mn-cs"/>
              </a:rPr>
              <a:t>cluster</a:t>
            </a:r>
            <a:r>
              <a:rPr lang="en-GB" sz="1600" dirty="0" smtClean="0"/>
              <a:t> </a:t>
            </a:r>
            <a:r>
              <a:rPr lang="en-GB" sz="1600" b="0" i="0" u="none" strike="noStrike" kern="1200" dirty="0" smtClean="0">
                <a:solidFill>
                  <a:schemeClr val="tx1"/>
                </a:solidFill>
                <a:effectLst/>
                <a:latin typeface="Segoe UI Light" pitchFamily="34" charset="0"/>
                <a:ea typeface="+mn-ea"/>
                <a:cs typeface="+mn-cs"/>
              </a:rPr>
              <a:t>car</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xtable</a:t>
            </a:r>
            <a:r>
              <a:rPr lang="en-GB" sz="1600" dirty="0" smtClean="0"/>
              <a:t> </a:t>
            </a:r>
            <a:r>
              <a:rPr lang="en-GB" sz="1600" b="0" i="0" u="none" strike="noStrike" kern="1200" dirty="0" smtClean="0">
                <a:solidFill>
                  <a:schemeClr val="tx1"/>
                </a:solidFill>
                <a:effectLst/>
                <a:latin typeface="Segoe UI Light" pitchFamily="34" charset="0"/>
                <a:ea typeface="+mn-ea"/>
                <a:cs typeface="+mn-cs"/>
              </a:rPr>
              <a:t>fields</a:t>
            </a:r>
            <a:r>
              <a:rPr lang="en-GB" sz="1600" dirty="0" smtClean="0"/>
              <a:t> </a:t>
            </a:r>
            <a:r>
              <a:rPr lang="en-GB" sz="1600" b="0" i="0" u="none" strike="noStrike" kern="1200" dirty="0" smtClean="0">
                <a:solidFill>
                  <a:schemeClr val="tx1"/>
                </a:solidFill>
                <a:effectLst/>
                <a:latin typeface="Segoe UI Light" pitchFamily="34" charset="0"/>
                <a:ea typeface="+mn-ea"/>
                <a:cs typeface="+mn-cs"/>
              </a:rPr>
              <a:t>lme4</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abind</a:t>
            </a:r>
            <a:r>
              <a:rPr lang="en-GB" sz="1600" dirty="0" smtClean="0"/>
              <a:t> </a:t>
            </a:r>
            <a:r>
              <a:rPr lang="en-GB" sz="1600" b="0" i="0" u="none" strike="noStrike" kern="1200" dirty="0" smtClean="0">
                <a:solidFill>
                  <a:schemeClr val="tx1"/>
                </a:solidFill>
                <a:effectLst/>
                <a:latin typeface="Segoe UI Light" pitchFamily="34" charset="0"/>
                <a:ea typeface="+mn-ea"/>
                <a:cs typeface="+mn-cs"/>
              </a:rPr>
              <a:t>e1071</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gplots</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robustbase</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quadprog</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nnet</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plotrix</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randomForest</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rpart</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quantreg</a:t>
            </a:r>
            <a:r>
              <a:rPr lang="en-GB" sz="1600" dirty="0" smtClean="0"/>
              <a:t> </a:t>
            </a:r>
          </a:p>
          <a:p>
            <a:endParaRPr lang="en-GB" sz="1600" dirty="0" smtClean="0"/>
          </a:p>
          <a:p>
            <a:r>
              <a:rPr lang="en-GB" sz="1600" b="0" i="0" u="none" strike="noStrike" kern="1200" dirty="0" err="1" smtClean="0">
                <a:solidFill>
                  <a:schemeClr val="tx1"/>
                </a:solidFill>
                <a:effectLst/>
                <a:latin typeface="Segoe UI Light" pitchFamily="34" charset="0"/>
                <a:ea typeface="+mn-ea"/>
                <a:cs typeface="+mn-cs"/>
              </a:rPr>
              <a:t>mvtnorm</a:t>
            </a:r>
            <a:r>
              <a:rPr lang="en-GB" sz="1600" dirty="0" smtClean="0"/>
              <a:t> </a:t>
            </a:r>
            <a:r>
              <a:rPr lang="en-GB" sz="1600" b="0" i="0" u="none" strike="noStrike" kern="1200" dirty="0" smtClean="0">
                <a:solidFill>
                  <a:schemeClr val="tx1"/>
                </a:solidFill>
                <a:effectLst/>
                <a:latin typeface="Segoe UI Light" pitchFamily="34" charset="0"/>
                <a:ea typeface="+mn-ea"/>
                <a:cs typeface="+mn-cs"/>
              </a:rPr>
              <a:t>boot</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numDeriv</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corpcor</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multcomp</a:t>
            </a:r>
            <a:r>
              <a:rPr lang="en-GB" sz="1600" dirty="0" smtClean="0"/>
              <a:t> </a:t>
            </a:r>
            <a:r>
              <a:rPr lang="en-GB" sz="1600" b="0" i="0" u="none" strike="noStrike" kern="1200" dirty="0" smtClean="0">
                <a:solidFill>
                  <a:schemeClr val="tx1"/>
                </a:solidFill>
                <a:effectLst/>
                <a:latin typeface="Segoe UI Light" pitchFamily="34" charset="0"/>
                <a:ea typeface="+mn-ea"/>
                <a:cs typeface="+mn-cs"/>
              </a:rPr>
              <a:t>VGAM</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optimx</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Rsolnp</a:t>
            </a:r>
            <a:r>
              <a:rPr lang="en-GB" sz="1600" dirty="0" smtClean="0"/>
              <a:t> </a:t>
            </a:r>
            <a:r>
              <a:rPr lang="en-GB" sz="1600" b="0" i="0" u="none" strike="noStrike" kern="1200" dirty="0" smtClean="0">
                <a:solidFill>
                  <a:schemeClr val="tx1"/>
                </a:solidFill>
                <a:effectLst/>
                <a:latin typeface="Segoe UI Light" pitchFamily="34" charset="0"/>
                <a:ea typeface="+mn-ea"/>
                <a:cs typeface="+mn-cs"/>
              </a:rPr>
              <a:t>BB</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expm</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SpatialVx</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sm</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truncnorm</a:t>
            </a:r>
            <a:r>
              <a:rPr lang="en-GB" sz="1600" dirty="0" smtClean="0"/>
              <a:t> </a:t>
            </a:r>
            <a:r>
              <a:rPr lang="en-GB" sz="1600" b="0" i="0" u="none" strike="noStrike" kern="1200" dirty="0" smtClean="0">
                <a:solidFill>
                  <a:schemeClr val="tx1"/>
                </a:solidFill>
                <a:effectLst/>
                <a:latin typeface="Segoe UI Light" pitchFamily="34" charset="0"/>
                <a:ea typeface="+mn-ea"/>
                <a:cs typeface="+mn-cs"/>
              </a:rPr>
              <a:t>Crossover</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tmvtnorm</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drsmooth</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bbmle</a:t>
            </a:r>
            <a:r>
              <a:rPr lang="en-GB" sz="1600" dirty="0" smtClean="0"/>
              <a:t> </a:t>
            </a:r>
            <a:r>
              <a:rPr lang="en-GB" sz="1600" b="0" i="0" u="none" strike="noStrike" kern="1200" dirty="0" smtClean="0">
                <a:solidFill>
                  <a:schemeClr val="tx1"/>
                </a:solidFill>
                <a:effectLst/>
                <a:latin typeface="Segoe UI Light" pitchFamily="34" charset="0"/>
                <a:ea typeface="+mn-ea"/>
                <a:cs typeface="+mn-cs"/>
              </a:rPr>
              <a:t>list</a:t>
            </a:r>
            <a:r>
              <a:rPr lang="en-GB" sz="1600" dirty="0" smtClean="0"/>
              <a:t> </a:t>
            </a:r>
            <a:r>
              <a:rPr lang="en-GB" sz="1600" b="0" i="0" u="none" strike="noStrike" kern="1200" dirty="0" smtClean="0">
                <a:solidFill>
                  <a:schemeClr val="tx1"/>
                </a:solidFill>
                <a:effectLst/>
                <a:latin typeface="Segoe UI Light" pitchFamily="34" charset="0"/>
                <a:ea typeface="+mn-ea"/>
                <a:cs typeface="+mn-cs"/>
              </a:rPr>
              <a:t>BANFF</a:t>
            </a:r>
            <a:r>
              <a:rPr lang="en-GB" sz="1600" dirty="0" smtClean="0"/>
              <a:t> </a:t>
            </a:r>
            <a:r>
              <a:rPr lang="en-GB" sz="1600" b="0" i="0" u="none" strike="noStrike" kern="1200" dirty="0" smtClean="0">
                <a:solidFill>
                  <a:schemeClr val="tx1"/>
                </a:solidFill>
                <a:effectLst/>
                <a:latin typeface="Segoe UI Light" pitchFamily="34" charset="0"/>
                <a:ea typeface="+mn-ea"/>
                <a:cs typeface="+mn-cs"/>
              </a:rPr>
              <a:t>QRM</a:t>
            </a:r>
            <a:r>
              <a:rPr lang="en-GB" sz="1600" dirty="0" smtClean="0"/>
              <a:t> </a:t>
            </a:r>
          </a:p>
          <a:p>
            <a:endParaRPr lang="en-GB" sz="1600" dirty="0" smtClean="0"/>
          </a:p>
          <a:p>
            <a:r>
              <a:rPr lang="en-GB" sz="1600" b="0" i="0" u="none" strike="noStrike" kern="1200" dirty="0" smtClean="0">
                <a:solidFill>
                  <a:schemeClr val="tx1"/>
                </a:solidFill>
                <a:effectLst/>
                <a:latin typeface="Segoe UI Light" pitchFamily="34" charset="0"/>
                <a:ea typeface="+mn-ea"/>
                <a:cs typeface="+mn-cs"/>
              </a:rPr>
              <a:t>survival</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rms</a:t>
            </a:r>
            <a:r>
              <a:rPr lang="en-GB" sz="1600" dirty="0" smtClean="0"/>
              <a:t> </a:t>
            </a:r>
            <a:r>
              <a:rPr lang="en-GB" sz="1600" b="0" i="0" u="none" strike="noStrike" kern="1200" dirty="0" smtClean="0">
                <a:solidFill>
                  <a:schemeClr val="tx1"/>
                </a:solidFill>
                <a:effectLst/>
                <a:latin typeface="Segoe UI Light" pitchFamily="34" charset="0"/>
                <a:ea typeface="+mn-ea"/>
                <a:cs typeface="+mn-cs"/>
              </a:rPr>
              <a:t>NSM3</a:t>
            </a:r>
            <a:r>
              <a:rPr lang="en-GB" sz="1600" dirty="0" smtClean="0"/>
              <a:t> </a:t>
            </a:r>
            <a:r>
              <a:rPr lang="en-GB" sz="1600" b="0" i="0" u="none" strike="noStrike" kern="1200" dirty="0" smtClean="0">
                <a:solidFill>
                  <a:schemeClr val="tx1"/>
                </a:solidFill>
                <a:effectLst/>
                <a:latin typeface="Segoe UI Light" pitchFamily="34" charset="0"/>
                <a:ea typeface="+mn-ea"/>
                <a:cs typeface="+mn-cs"/>
              </a:rPr>
              <a:t>coin</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prodlim</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survMisc</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plsRcox</a:t>
            </a:r>
            <a:r>
              <a:rPr lang="en-GB" sz="1600" dirty="0" smtClean="0"/>
              <a:t> </a:t>
            </a:r>
            <a:r>
              <a:rPr lang="en-GB" sz="1600" b="0" i="0" u="none" strike="noStrike" kern="1200" dirty="0" smtClean="0">
                <a:solidFill>
                  <a:schemeClr val="tx1"/>
                </a:solidFill>
                <a:effectLst/>
                <a:latin typeface="Segoe UI Light" pitchFamily="34" charset="0"/>
                <a:ea typeface="+mn-ea"/>
                <a:cs typeface="+mn-cs"/>
              </a:rPr>
              <a:t>Biograph</a:t>
            </a:r>
            <a:r>
              <a:rPr lang="en-GB" sz="1600" dirty="0" smtClean="0"/>
              <a:t> </a:t>
            </a:r>
            <a:r>
              <a:rPr lang="en-GB" sz="1600" b="0" i="0" u="none" strike="noStrike" kern="1200" dirty="0" smtClean="0">
                <a:solidFill>
                  <a:schemeClr val="tx1"/>
                </a:solidFill>
                <a:effectLst/>
                <a:latin typeface="Segoe UI Light" pitchFamily="34" charset="0"/>
                <a:ea typeface="+mn-ea"/>
                <a:cs typeface="+mn-cs"/>
              </a:rPr>
              <a:t>date</a:t>
            </a:r>
            <a:r>
              <a:rPr lang="en-GB" sz="1600" dirty="0" smtClean="0"/>
              <a:t> </a:t>
            </a:r>
            <a:r>
              <a:rPr lang="en-GB" sz="1600" b="0" i="0" u="none" strike="noStrike" kern="1200" dirty="0" smtClean="0">
                <a:solidFill>
                  <a:schemeClr val="tx1"/>
                </a:solidFill>
                <a:effectLst/>
                <a:latin typeface="Segoe UI Light" pitchFamily="34" charset="0"/>
                <a:ea typeface="+mn-ea"/>
                <a:cs typeface="+mn-cs"/>
              </a:rPr>
              <a:t>pec</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mets</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riskRegression</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rsig</a:t>
            </a:r>
            <a:r>
              <a:rPr lang="en-GB" sz="1600" dirty="0" smtClean="0"/>
              <a:t> </a:t>
            </a:r>
            <a:r>
              <a:rPr lang="en-GB" sz="1600" b="0" i="0" u="none" strike="noStrike" kern="1200" dirty="0" smtClean="0">
                <a:solidFill>
                  <a:schemeClr val="tx1"/>
                </a:solidFill>
                <a:effectLst/>
                <a:latin typeface="Segoe UI Light" pitchFamily="34" charset="0"/>
                <a:ea typeface="+mn-ea"/>
                <a:cs typeface="+mn-cs"/>
              </a:rPr>
              <a:t>lava</a:t>
            </a:r>
            <a:r>
              <a:rPr lang="en-GB" sz="1600" dirty="0" smtClean="0"/>
              <a:t> </a:t>
            </a:r>
            <a:r>
              <a:rPr lang="en-GB" sz="1600" b="0" i="0" u="none" strike="noStrike" kern="1200" dirty="0" smtClean="0">
                <a:solidFill>
                  <a:schemeClr val="tx1"/>
                </a:solidFill>
                <a:effectLst/>
                <a:latin typeface="Segoe UI Light" pitchFamily="34" charset="0"/>
                <a:ea typeface="+mn-ea"/>
                <a:cs typeface="+mn-cs"/>
              </a:rPr>
              <a:t>sprinter</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missDeaths</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flexsurv</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etm</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LogicReg</a:t>
            </a:r>
            <a:r>
              <a:rPr lang="en-GB" sz="1600" dirty="0" smtClean="0"/>
              <a:t> </a:t>
            </a:r>
            <a:r>
              <a:rPr lang="en-GB" sz="1600" b="0" i="0" u="none" strike="noStrike" kern="1200" dirty="0" err="1" smtClean="0">
                <a:solidFill>
                  <a:schemeClr val="tx1"/>
                </a:solidFill>
                <a:effectLst/>
                <a:latin typeface="Segoe UI Light" pitchFamily="34" charset="0"/>
                <a:ea typeface="+mn-ea"/>
                <a:cs typeface="+mn-cs"/>
              </a:rPr>
              <a:t>timereg</a:t>
            </a:r>
            <a:r>
              <a:rPr lang="en-GB" sz="1600" dirty="0" smtClean="0"/>
              <a:t> </a:t>
            </a:r>
            <a:endParaRPr lang="en-GB" sz="16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10/22/2015 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3715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smtClean="0">
                <a:solidFill>
                  <a:schemeClr val="tx1"/>
                </a:solidFill>
                <a:effectLst/>
                <a:latin typeface="Segoe UI Light" pitchFamily="34" charset="0"/>
                <a:ea typeface="+mn-ea"/>
                <a:cs typeface="+mn-cs"/>
              </a:rPr>
              <a:t>ggplot2</a:t>
            </a:r>
            <a:r>
              <a:rPr lang="en-GB" dirty="0" smtClean="0"/>
              <a:t> </a:t>
            </a:r>
            <a:r>
              <a:rPr lang="en-GB" sz="900" b="0" i="0" u="none" strike="noStrike" kern="1200" dirty="0" err="1" smtClean="0">
                <a:solidFill>
                  <a:schemeClr val="tx1"/>
                </a:solidFill>
                <a:effectLst/>
                <a:latin typeface="Segoe UI Light" pitchFamily="34" charset="0"/>
                <a:ea typeface="+mn-ea"/>
                <a:cs typeface="+mn-cs"/>
              </a:rPr>
              <a:t>plyr</a:t>
            </a:r>
            <a:r>
              <a:rPr lang="en-GB" dirty="0" smtClean="0"/>
              <a:t> </a:t>
            </a:r>
            <a:r>
              <a:rPr lang="en-GB" sz="900" b="0" i="0" u="none" strike="noStrike" kern="1200" dirty="0" err="1" smtClean="0">
                <a:solidFill>
                  <a:schemeClr val="tx1"/>
                </a:solidFill>
                <a:effectLst/>
                <a:latin typeface="Segoe UI Light" pitchFamily="34" charset="0"/>
                <a:ea typeface="+mn-ea"/>
                <a:cs typeface="+mn-cs"/>
              </a:rPr>
              <a:t>stringr</a:t>
            </a:r>
            <a:r>
              <a:rPr lang="en-GB" dirty="0" smtClean="0"/>
              <a:t> </a:t>
            </a:r>
            <a:r>
              <a:rPr lang="en-GB" sz="900" b="0" i="0" u="none" strike="noStrike" kern="1200" dirty="0" smtClean="0">
                <a:solidFill>
                  <a:schemeClr val="tx1"/>
                </a:solidFill>
                <a:effectLst/>
                <a:latin typeface="Segoe UI Light" pitchFamily="34" charset="0"/>
                <a:ea typeface="+mn-ea"/>
                <a:cs typeface="+mn-cs"/>
              </a:rPr>
              <a:t>reshape2</a:t>
            </a:r>
            <a:r>
              <a:rPr lang="en-GB" dirty="0" smtClean="0"/>
              <a:t> </a:t>
            </a:r>
            <a:r>
              <a:rPr lang="en-GB" sz="900" b="0" i="0" u="none" strike="noStrike" kern="1200" dirty="0" err="1" smtClean="0">
                <a:solidFill>
                  <a:schemeClr val="tx1"/>
                </a:solidFill>
                <a:effectLst/>
                <a:latin typeface="Segoe UI Light" pitchFamily="34" charset="0"/>
                <a:ea typeface="+mn-ea"/>
                <a:cs typeface="+mn-cs"/>
              </a:rPr>
              <a:t>RColorBrewer</a:t>
            </a:r>
            <a:r>
              <a:rPr lang="en-GB" dirty="0" smtClean="0"/>
              <a:t> </a:t>
            </a:r>
            <a:r>
              <a:rPr lang="en-GB" sz="900" b="0" i="0" u="none" strike="noStrike" kern="1200" dirty="0" smtClean="0">
                <a:solidFill>
                  <a:schemeClr val="tx1"/>
                </a:solidFill>
                <a:effectLst/>
                <a:latin typeface="Segoe UI Light" pitchFamily="34" charset="0"/>
                <a:ea typeface="+mn-ea"/>
                <a:cs typeface="+mn-cs"/>
              </a:rPr>
              <a:t>shiny</a:t>
            </a:r>
            <a:r>
              <a:rPr lang="en-GB" dirty="0" smtClean="0"/>
              <a:t> </a:t>
            </a:r>
            <a:r>
              <a:rPr lang="en-GB" sz="900" b="0" i="0" u="none" strike="noStrike" kern="1200" dirty="0" err="1" smtClean="0">
                <a:solidFill>
                  <a:schemeClr val="tx1"/>
                </a:solidFill>
                <a:effectLst/>
                <a:latin typeface="Segoe UI Light" pitchFamily="34" charset="0"/>
                <a:ea typeface="+mn-ea"/>
                <a:cs typeface="+mn-cs"/>
              </a:rPr>
              <a:t>data.table</a:t>
            </a:r>
            <a:r>
              <a:rPr lang="en-GB" dirty="0" smtClean="0"/>
              <a:t> </a:t>
            </a:r>
            <a:r>
              <a:rPr lang="en-GB" sz="900" b="0" i="0" u="none" strike="noStrike" kern="1200" dirty="0" err="1" smtClean="0">
                <a:solidFill>
                  <a:schemeClr val="tx1"/>
                </a:solidFill>
                <a:effectLst/>
                <a:latin typeface="Segoe UI Light" pitchFamily="34" charset="0"/>
                <a:ea typeface="+mn-ea"/>
                <a:cs typeface="+mn-cs"/>
              </a:rPr>
              <a:t>dplyr</a:t>
            </a:r>
            <a:r>
              <a:rPr lang="en-GB" dirty="0" smtClean="0"/>
              <a:t> </a:t>
            </a:r>
            <a:r>
              <a:rPr lang="en-GB" sz="900" b="0" i="0" u="none" strike="noStrike" kern="1200" dirty="0" smtClean="0">
                <a:solidFill>
                  <a:schemeClr val="tx1"/>
                </a:solidFill>
                <a:effectLst/>
                <a:latin typeface="Segoe UI Light" pitchFamily="34" charset="0"/>
                <a:ea typeface="+mn-ea"/>
                <a:cs typeface="+mn-cs"/>
              </a:rPr>
              <a:t>digest</a:t>
            </a:r>
            <a:r>
              <a:rPr lang="en-GB" dirty="0" smtClean="0"/>
              <a:t> </a:t>
            </a:r>
            <a:r>
              <a:rPr lang="en-GB" sz="900" b="0" i="0" u="none" strike="noStrike" kern="1200" dirty="0" smtClean="0">
                <a:solidFill>
                  <a:schemeClr val="tx1"/>
                </a:solidFill>
                <a:effectLst/>
                <a:latin typeface="Segoe UI Light" pitchFamily="34" charset="0"/>
                <a:ea typeface="+mn-ea"/>
                <a:cs typeface="+mn-cs"/>
              </a:rPr>
              <a:t>scales</a:t>
            </a:r>
            <a:r>
              <a:rPr lang="en-GB" dirty="0" smtClean="0"/>
              <a:t> </a:t>
            </a:r>
            <a:r>
              <a:rPr lang="en-GB" sz="900" b="0" i="0" u="none" strike="noStrike" kern="1200" dirty="0" smtClean="0">
                <a:solidFill>
                  <a:schemeClr val="tx1"/>
                </a:solidFill>
                <a:effectLst/>
                <a:latin typeface="Segoe UI Light" pitchFamily="34" charset="0"/>
                <a:ea typeface="+mn-ea"/>
                <a:cs typeface="+mn-cs"/>
              </a:rPr>
              <a:t>reshape</a:t>
            </a:r>
            <a:r>
              <a:rPr lang="en-GB" dirty="0" smtClean="0"/>
              <a:t> </a:t>
            </a:r>
            <a:r>
              <a:rPr lang="en-GB" sz="900" b="0" i="0" u="none" strike="noStrike" kern="1200" dirty="0" smtClean="0">
                <a:solidFill>
                  <a:schemeClr val="tx1"/>
                </a:solidFill>
                <a:effectLst/>
                <a:latin typeface="Segoe UI Light" pitchFamily="34" charset="0"/>
                <a:ea typeface="+mn-ea"/>
                <a:cs typeface="+mn-cs"/>
              </a:rPr>
              <a:t>DBI</a:t>
            </a:r>
            <a:r>
              <a:rPr lang="en-GB" dirty="0" smtClean="0"/>
              <a:t> </a:t>
            </a:r>
            <a:r>
              <a:rPr lang="en-GB" sz="900" b="0" i="0" u="none" strike="noStrike" kern="1200" dirty="0" err="1" smtClean="0">
                <a:solidFill>
                  <a:schemeClr val="tx1"/>
                </a:solidFill>
                <a:effectLst/>
                <a:latin typeface="Segoe UI Light" pitchFamily="34" charset="0"/>
                <a:ea typeface="+mn-ea"/>
                <a:cs typeface="+mn-cs"/>
              </a:rPr>
              <a:t>lubridate</a:t>
            </a:r>
            <a:r>
              <a:rPr lang="en-GB" dirty="0" smtClean="0"/>
              <a:t> </a:t>
            </a:r>
            <a:r>
              <a:rPr lang="en-GB" sz="900" b="0" i="0" u="none" strike="noStrike" kern="1200" dirty="0" err="1" smtClean="0">
                <a:solidFill>
                  <a:schemeClr val="tx1"/>
                </a:solidFill>
                <a:effectLst/>
                <a:latin typeface="Segoe UI Light" pitchFamily="34" charset="0"/>
                <a:ea typeface="+mn-ea"/>
                <a:cs typeface="+mn-cs"/>
              </a:rPr>
              <a:t>gridExtra</a:t>
            </a:r>
            <a:r>
              <a:rPr lang="en-GB" dirty="0" smtClean="0"/>
              <a:t> </a:t>
            </a:r>
            <a:r>
              <a:rPr lang="en-GB" sz="900" b="0" i="0" u="none" strike="noStrike" kern="1200" dirty="0" smtClean="0">
                <a:solidFill>
                  <a:schemeClr val="tx1"/>
                </a:solidFill>
                <a:effectLst/>
                <a:latin typeface="Segoe UI Light" pitchFamily="34" charset="0"/>
                <a:ea typeface="+mn-ea"/>
                <a:cs typeface="+mn-cs"/>
              </a:rPr>
              <a:t>scatterplot3d</a:t>
            </a:r>
            <a:r>
              <a:rPr lang="en-GB" dirty="0" smtClean="0"/>
              <a:t> </a:t>
            </a:r>
            <a:r>
              <a:rPr lang="en-GB" sz="900" b="0" i="0" u="none" strike="noStrike" kern="1200" dirty="0" err="1" smtClean="0">
                <a:solidFill>
                  <a:schemeClr val="tx1"/>
                </a:solidFill>
                <a:effectLst/>
                <a:latin typeface="Segoe UI Light" pitchFamily="34" charset="0"/>
                <a:ea typeface="+mn-ea"/>
                <a:cs typeface="+mn-cs"/>
              </a:rPr>
              <a:t>vmsbase</a:t>
            </a:r>
            <a:r>
              <a:rPr lang="en-GB" dirty="0" smtClean="0"/>
              <a:t> </a:t>
            </a:r>
            <a:r>
              <a:rPr lang="en-GB" sz="900" b="0" i="0" u="none" strike="noStrike" kern="1200" dirty="0" err="1" smtClean="0">
                <a:solidFill>
                  <a:schemeClr val="tx1"/>
                </a:solidFill>
                <a:effectLst/>
                <a:latin typeface="Segoe UI Light" pitchFamily="34" charset="0"/>
                <a:ea typeface="+mn-ea"/>
                <a:cs typeface="+mn-cs"/>
              </a:rPr>
              <a:t>qdap</a:t>
            </a:r>
            <a:r>
              <a:rPr lang="en-GB" dirty="0" smtClean="0"/>
              <a:t> </a:t>
            </a:r>
            <a:r>
              <a:rPr lang="en-GB" sz="900" b="0" i="0" u="none" strike="noStrike" kern="1200" dirty="0" err="1" smtClean="0">
                <a:solidFill>
                  <a:schemeClr val="tx1"/>
                </a:solidFill>
                <a:effectLst/>
                <a:latin typeface="Segoe UI Light" pitchFamily="34" charset="0"/>
                <a:ea typeface="+mn-ea"/>
                <a:cs typeface="+mn-cs"/>
              </a:rPr>
              <a:t>png</a:t>
            </a:r>
            <a:r>
              <a:rPr lang="en-GB" dirty="0" smtClean="0"/>
              <a:t> </a:t>
            </a:r>
            <a:r>
              <a:rPr lang="en-GB" sz="900" b="0" i="0" u="none" strike="noStrike" kern="1200" dirty="0" err="1" smtClean="0">
                <a:solidFill>
                  <a:schemeClr val="tx1"/>
                </a:solidFill>
                <a:effectLst/>
                <a:latin typeface="Segoe UI Light" pitchFamily="34" charset="0"/>
                <a:ea typeface="+mn-ea"/>
                <a:cs typeface="+mn-cs"/>
              </a:rPr>
              <a:t>RSQLite</a:t>
            </a:r>
            <a:r>
              <a:rPr lang="en-GB" dirty="0" smtClean="0"/>
              <a:t> </a:t>
            </a:r>
            <a:r>
              <a:rPr lang="en-GB" sz="900" b="0" i="0" u="none" strike="noStrike" kern="1200" dirty="0" err="1" smtClean="0">
                <a:solidFill>
                  <a:schemeClr val="tx1"/>
                </a:solidFill>
                <a:effectLst/>
                <a:latin typeface="Segoe UI Light" pitchFamily="34" charset="0"/>
                <a:ea typeface="+mn-ea"/>
                <a:cs typeface="+mn-cs"/>
              </a:rPr>
              <a:t>FactoMineR</a:t>
            </a:r>
            <a:r>
              <a:rPr lang="en-GB" dirty="0" smtClean="0"/>
              <a:t> </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10/22/2015 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36025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11</a:t>
            </a:fld>
            <a:endParaRPr lang="en-US" dirty="0"/>
          </a:p>
        </p:txBody>
      </p:sp>
    </p:spTree>
    <p:extLst>
      <p:ext uri="{BB962C8B-B14F-4D97-AF65-F5344CB8AC3E}">
        <p14:creationId xmlns:p14="http://schemas.microsoft.com/office/powerpoint/2010/main" val="3041838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0.emf"/><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636940" y="1673096"/>
            <a:ext cx="11162600" cy="2107496"/>
          </a:xfrm>
          <a:prstGeom prst="rect">
            <a:avLst/>
          </a:prstGeom>
          <a:noFill/>
          <a:ln w="12700">
            <a:noFill/>
            <a:miter lim="800000"/>
            <a:headEnd/>
            <a:tailEnd/>
          </a:ln>
        </p:spPr>
        <p:txBody>
          <a:bodyPr vert="horz" wrap="square" lIns="0" tIns="36000" rIns="0" bIns="0" numCol="1" anchor="t" anchorCtr="0" compatLnSpc="1">
            <a:prstTxWarp prst="textNoShape">
              <a:avLst/>
            </a:prstTxWarp>
          </a:bodyPr>
          <a:lstStyle>
            <a:lvl1pPr marL="369163" indent="-369163" algn="l" rtl="0" eaLnBrk="1" fontAlgn="base" hangingPunct="1">
              <a:spcBef>
                <a:spcPts val="1088"/>
              </a:spcBef>
              <a:spcAft>
                <a:spcPct val="0"/>
              </a:spcAft>
              <a:buClr>
                <a:schemeClr val="tx1"/>
              </a:buClr>
              <a:buFont typeface="Arial" pitchFamily="34" charset="0"/>
              <a:defRPr lang="de-DE" sz="2720" dirty="0" smtClean="0">
                <a:solidFill>
                  <a:schemeClr val="tx1"/>
                </a:solidFill>
                <a:latin typeface="+mn-lt"/>
                <a:ea typeface="+mn-ea"/>
                <a:cs typeface="+mn-cs"/>
              </a:defRPr>
            </a:lvl1pPr>
            <a:lvl2pPr marL="604476" indent="-235314" algn="l" rtl="0" eaLnBrk="1" fontAlgn="base" hangingPunct="1">
              <a:spcBef>
                <a:spcPts val="1088"/>
              </a:spcBef>
              <a:spcAft>
                <a:spcPct val="0"/>
              </a:spcAft>
              <a:buClr>
                <a:schemeClr val="tx1"/>
              </a:buClr>
              <a:buFont typeface="Arial" pitchFamily="34" charset="0"/>
              <a:defRPr lang="de-DE" sz="2448" dirty="0" smtClean="0">
                <a:solidFill>
                  <a:schemeClr val="tx1"/>
                </a:solidFill>
                <a:latin typeface="+mn-lt"/>
                <a:ea typeface="+mn-ea"/>
                <a:cs typeface="+mn-cs"/>
              </a:defRPr>
            </a:lvl2pPr>
            <a:lvl3pPr marL="850583" indent="-246108" algn="l" rtl="0" eaLnBrk="1" fontAlgn="base" hangingPunct="1">
              <a:spcBef>
                <a:spcPts val="1088"/>
              </a:spcBef>
              <a:spcAft>
                <a:spcPct val="0"/>
              </a:spcAft>
              <a:buClr>
                <a:schemeClr val="tx1"/>
              </a:buClr>
              <a:buFont typeface="Arial" pitchFamily="34" charset="0"/>
              <a:tabLst/>
              <a:defRPr lang="de-DE" sz="2176" dirty="0" smtClean="0">
                <a:solidFill>
                  <a:schemeClr val="tx1"/>
                </a:solidFill>
                <a:latin typeface="+mn-lt"/>
                <a:ea typeface="+mn-ea"/>
                <a:cs typeface="+mn-cs"/>
              </a:defRPr>
            </a:lvl3pPr>
            <a:lvl4pPr marL="1098851" indent="-248267" algn="l" rtl="0" eaLnBrk="1" fontAlgn="base" hangingPunct="1">
              <a:spcBef>
                <a:spcPts val="1088"/>
              </a:spcBef>
              <a:spcAft>
                <a:spcPct val="0"/>
              </a:spcAft>
              <a:buClr>
                <a:schemeClr val="tx1"/>
              </a:buClr>
              <a:buFont typeface="Arial" pitchFamily="34" charset="0"/>
              <a:defRPr lang="de-DE" sz="1904" dirty="0" smtClean="0">
                <a:solidFill>
                  <a:schemeClr val="tx1"/>
                </a:solidFill>
                <a:latin typeface="+mn-lt"/>
                <a:ea typeface="+mn-ea"/>
                <a:cs typeface="+mn-cs"/>
              </a:defRPr>
            </a:lvl4pPr>
            <a:lvl5pPr marL="1344959" indent="-246108" algn="l" rtl="0" eaLnBrk="1" fontAlgn="base" hangingPunct="1">
              <a:spcBef>
                <a:spcPts val="1088"/>
              </a:spcBef>
              <a:spcAft>
                <a:spcPct val="0"/>
              </a:spcAft>
              <a:buClr>
                <a:schemeClr val="tx1"/>
              </a:buClr>
              <a:buFont typeface="Arial" pitchFamily="34" charset="0"/>
              <a:defRPr lang="de-DE" sz="1632" dirty="0">
                <a:solidFill>
                  <a:schemeClr val="tx1"/>
                </a:solidFill>
                <a:latin typeface="+mn-lt"/>
                <a:ea typeface="+mn-ea"/>
                <a:cs typeface="+mn-cs"/>
              </a:defRPr>
            </a:lvl5pPr>
          </a:lstStyle>
          <a:p>
            <a:pPr lvl="0"/>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9" name="Textplatzhalter 2"/>
          <p:cNvSpPr>
            <a:spLocks noGrp="1"/>
          </p:cNvSpPr>
          <p:nvPr>
            <p:ph type="body" idx="13"/>
          </p:nvPr>
        </p:nvSpPr>
        <p:spPr>
          <a:xfrm>
            <a:off x="636940" y="1124245"/>
            <a:ext cx="11162600" cy="548852"/>
          </a:xfrm>
          <a:prstGeom prst="rect">
            <a:avLst/>
          </a:prstGeom>
          <a:noFill/>
        </p:spPr>
        <p:txBody>
          <a:bodyPr wrap="square" lIns="0" tIns="72000" rIns="0" bIns="36000">
            <a:noAutofit/>
          </a:bodyPr>
          <a:lstStyle>
            <a:lvl1pPr marL="0" indent="0">
              <a:buNone/>
              <a:defRPr lang="de-DE" sz="2720" b="1" dirty="0" smtClean="0">
                <a:solidFill>
                  <a:schemeClr val="accent2"/>
                </a:solidFill>
                <a:latin typeface="+mn-lt"/>
                <a:ea typeface="+mn-ea"/>
                <a:cs typeface="+mn-cs"/>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marL="239632" lvl="0" indent="-239632" algn="l" rtl="0" eaLnBrk="1" fontAlgn="base" hangingPunct="1">
              <a:spcBef>
                <a:spcPts val="1088"/>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183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607310" y="6182441"/>
            <a:ext cx="1552931" cy="332660"/>
          </a:xfrm>
          <a:prstGeom prst="rect">
            <a:avLst/>
          </a:prstGeom>
        </p:spPr>
      </p:pic>
      <p:pic>
        <p:nvPicPr>
          <p:cNvPr id="3" name="Picture 2"/>
          <p:cNvPicPr>
            <a:picLocks noChangeAspect="1"/>
          </p:cNvPicPr>
          <p:nvPr userDrawn="1"/>
        </p:nvPicPr>
        <p:blipFill>
          <a:blip r:embed="rId5">
            <a:lum bright="100000"/>
          </a:blip>
          <a:stretch>
            <a:fillRect/>
          </a:stretch>
        </p:blipFill>
        <p:spPr>
          <a:xfrm>
            <a:off x="457201" y="423276"/>
            <a:ext cx="7148251" cy="1350756"/>
          </a:xfrm>
          <a:prstGeom prst="rect">
            <a:avLst/>
          </a:prstGeom>
        </p:spPr>
      </p:pic>
    </p:spTree>
    <p:extLst>
      <p:ext uri="{BB962C8B-B14F-4D97-AF65-F5344CB8AC3E}">
        <p14:creationId xmlns:p14="http://schemas.microsoft.com/office/powerpoint/2010/main" val="106012459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9ED7"/>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 name="Rectangle 12"/>
          <p:cNvSpPr/>
          <p:nvPr userDrawn="1"/>
        </p:nvSpPr>
        <p:spPr bwMode="white">
          <a:xfrm>
            <a:off x="636"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4"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8392133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4"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341765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193557615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
        <p:nvSpPr>
          <p:cNvPr id="7"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8914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3931819" y="2952527"/>
            <a:ext cx="8504657" cy="4041998"/>
          </a:xfrm>
          <a:prstGeom prst="rect">
            <a:avLst/>
          </a:prstGeom>
        </p:spPr>
      </p:pic>
    </p:spTree>
    <p:extLst>
      <p:ext uri="{BB962C8B-B14F-4D97-AF65-F5344CB8AC3E}">
        <p14:creationId xmlns:p14="http://schemas.microsoft.com/office/powerpoint/2010/main" val="102391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6466617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2844797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410931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0991165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a:t>
            </a:r>
            <a:r>
              <a:rPr lang="en-US" sz="700" dirty="0" smtClean="0">
                <a:gradFill>
                  <a:gsLst>
                    <a:gs pos="0">
                      <a:srgbClr val="505050"/>
                    </a:gs>
                    <a:gs pos="100000">
                      <a:srgbClr val="505050"/>
                    </a:gs>
                  </a:gsLst>
                  <a:lin ang="5400000" scaled="0"/>
                </a:gradFill>
                <a:cs typeface="Segoe UI" pitchFamily="34" charset="0"/>
              </a:rPr>
              <a:t>2015 </a:t>
            </a:r>
            <a:r>
              <a:rPr lang="en-US" sz="700"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34096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0460080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852744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95698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903279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604057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542095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852926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957882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smtClean="0"/>
              <a:t>Click to edit Master title style</a:t>
            </a:r>
            <a:endParaRPr lang="en-US" dirty="0"/>
          </a:p>
        </p:txBody>
      </p:sp>
    </p:spTree>
    <p:extLst>
      <p:ext uri="{BB962C8B-B14F-4D97-AF65-F5344CB8AC3E}">
        <p14:creationId xmlns:p14="http://schemas.microsoft.com/office/powerpoint/2010/main" val="256057724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35161407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180440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290989315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71669942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0506490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816481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47919686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24044325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78709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8358856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79663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849114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Footer Placeholder 5"/>
          <p:cNvSpPr>
            <a:spLocks noGrp="1"/>
          </p:cNvSpPr>
          <p:nvPr>
            <p:ph type="ftr" sz="quarter" idx="3"/>
          </p:nvPr>
        </p:nvSpPr>
        <p:spPr>
          <a:xfrm>
            <a:off x="2846387" y="6590780"/>
            <a:ext cx="6743700" cy="372394"/>
          </a:xfrm>
          <a:prstGeom prst="rect">
            <a:avLst/>
          </a:prstGeom>
        </p:spPr>
        <p:txBody>
          <a:bodyPr/>
          <a:lstStyle>
            <a:lvl1pPr algn="ctr">
              <a:defRPr/>
            </a:lvl1pPr>
          </a:lstStyle>
          <a:p>
            <a:pPr>
              <a:defRPr/>
            </a:pPr>
            <a:r>
              <a:rPr lang="en-US" smtClean="0">
                <a:solidFill>
                  <a:srgbClr val="515254"/>
                </a:solidFill>
              </a:rPr>
              <a:t>Revolution Analytics Proprietary &amp; Confidential</a:t>
            </a:r>
            <a:endParaRPr lang="en-US" dirty="0">
              <a:solidFill>
                <a:srgbClr val="515254"/>
              </a:solidFill>
            </a:endParaRPr>
          </a:p>
        </p:txBody>
      </p:sp>
      <p:sp>
        <p:nvSpPr>
          <p:cNvPr id="7" name="Slide Number Placeholder 6"/>
          <p:cNvSpPr>
            <a:spLocks noGrp="1"/>
          </p:cNvSpPr>
          <p:nvPr>
            <p:ph type="sldNum" sz="quarter" idx="4"/>
          </p:nvPr>
        </p:nvSpPr>
        <p:spPr>
          <a:xfrm>
            <a:off x="274638" y="6590780"/>
            <a:ext cx="557812" cy="372394"/>
          </a:xfrm>
          <a:prstGeom prst="rect">
            <a:avLst/>
          </a:prstGeom>
        </p:spPr>
        <p:txBody>
          <a:bodyPr/>
          <a:lstStyle>
            <a:lvl1pPr algn="l">
              <a:defRPr/>
            </a:lvl1pPr>
          </a:lstStyle>
          <a:p>
            <a:pPr>
              <a:defRPr/>
            </a:pPr>
            <a:fld id="{BFB3F201-4699-FA45-AB53-2EB57DD0AA1A}" type="slidenum">
              <a:rPr lang="en-US" smtClean="0">
                <a:solidFill>
                  <a:srgbClr val="515254"/>
                </a:solidFill>
              </a:rPr>
              <a:pPr>
                <a:defRPr/>
              </a:pPr>
              <a:t>‹#›</a:t>
            </a:fld>
            <a:endParaRPr lang="en-US">
              <a:solidFill>
                <a:srgbClr val="515254"/>
              </a:solidFill>
            </a:endParaRPr>
          </a:p>
        </p:txBody>
      </p:sp>
    </p:spTree>
    <p:extLst>
      <p:ext uri="{BB962C8B-B14F-4D97-AF65-F5344CB8AC3E}">
        <p14:creationId xmlns:p14="http://schemas.microsoft.com/office/powerpoint/2010/main" val="229395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5019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310975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38350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Title Image - Community">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5253" y="419575"/>
            <a:ext cx="10420659" cy="1038487"/>
          </a:xfrm>
          <a:solidFill>
            <a:schemeClr val="accent5"/>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182880" rIns="182880" bIns="182880" rtlCol="0" anchor="ctr" anchorCtr="1">
            <a:normAutofit/>
          </a:bodyPr>
          <a:lstStyle>
            <a:lvl1pPr>
              <a:defRPr lang="en-US" sz="2856" cap="all">
                <a:solidFill>
                  <a:schemeClr val="lt1"/>
                </a:solidFill>
                <a:latin typeface="+mj-lt"/>
              </a:defRPr>
            </a:lvl1pPr>
          </a:lstStyle>
          <a:p>
            <a:pPr marL="0" lvl="0" algn="ctr" defTabSz="932597"/>
            <a:r>
              <a:rPr lang="en-US" smtClean="0"/>
              <a:t>Click to edit Master title style</a:t>
            </a:r>
            <a:endParaRPr lang="en-US"/>
          </a:p>
        </p:txBody>
      </p:sp>
    </p:spTree>
    <p:extLst>
      <p:ext uri="{BB962C8B-B14F-4D97-AF65-F5344CB8AC3E}">
        <p14:creationId xmlns:p14="http://schemas.microsoft.com/office/powerpoint/2010/main" val="3017432249"/>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178602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5021580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defRPr>
                <a:solidFill>
                  <a:schemeClr val="accent1"/>
                </a:soli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61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60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636940" y="1673096"/>
            <a:ext cx="11162600" cy="2107496"/>
          </a:xfrm>
          <a:prstGeom prst="rect">
            <a:avLst/>
          </a:prstGeom>
          <a:noFill/>
          <a:ln w="12700">
            <a:noFill/>
            <a:miter lim="800000"/>
            <a:headEnd/>
            <a:tailEnd/>
          </a:ln>
        </p:spPr>
        <p:txBody>
          <a:bodyPr vert="horz" wrap="square" lIns="0" tIns="36000" rIns="0" bIns="0" numCol="1" anchor="t" anchorCtr="0" compatLnSpc="1">
            <a:prstTxWarp prst="textNoShape">
              <a:avLst/>
            </a:prstTxWarp>
          </a:bodyPr>
          <a:lstStyle>
            <a:lvl1pPr marL="369163" indent="-369163" algn="l" rtl="0" eaLnBrk="1" fontAlgn="base" hangingPunct="1">
              <a:spcBef>
                <a:spcPts val="1088"/>
              </a:spcBef>
              <a:spcAft>
                <a:spcPct val="0"/>
              </a:spcAft>
              <a:buClr>
                <a:schemeClr val="tx1"/>
              </a:buClr>
              <a:buFont typeface="Arial" pitchFamily="34" charset="0"/>
              <a:defRPr lang="de-DE" sz="2720" dirty="0" smtClean="0">
                <a:solidFill>
                  <a:schemeClr val="tx1"/>
                </a:solidFill>
                <a:latin typeface="+mn-lt"/>
                <a:ea typeface="+mn-ea"/>
                <a:cs typeface="+mn-cs"/>
              </a:defRPr>
            </a:lvl1pPr>
            <a:lvl2pPr marL="604476" indent="-235314" algn="l" rtl="0" eaLnBrk="1" fontAlgn="base" hangingPunct="1">
              <a:spcBef>
                <a:spcPts val="1088"/>
              </a:spcBef>
              <a:spcAft>
                <a:spcPct val="0"/>
              </a:spcAft>
              <a:buClr>
                <a:schemeClr val="tx1"/>
              </a:buClr>
              <a:buFont typeface="Arial" pitchFamily="34" charset="0"/>
              <a:defRPr lang="de-DE" sz="2448" dirty="0" smtClean="0">
                <a:solidFill>
                  <a:schemeClr val="tx1"/>
                </a:solidFill>
                <a:latin typeface="+mn-lt"/>
                <a:ea typeface="+mn-ea"/>
                <a:cs typeface="+mn-cs"/>
              </a:defRPr>
            </a:lvl2pPr>
            <a:lvl3pPr marL="850583" indent="-246108" algn="l" rtl="0" eaLnBrk="1" fontAlgn="base" hangingPunct="1">
              <a:spcBef>
                <a:spcPts val="1088"/>
              </a:spcBef>
              <a:spcAft>
                <a:spcPct val="0"/>
              </a:spcAft>
              <a:buClr>
                <a:schemeClr val="tx1"/>
              </a:buClr>
              <a:buFont typeface="Arial" pitchFamily="34" charset="0"/>
              <a:tabLst/>
              <a:defRPr lang="de-DE" sz="2176" dirty="0" smtClean="0">
                <a:solidFill>
                  <a:schemeClr val="tx1"/>
                </a:solidFill>
                <a:latin typeface="+mn-lt"/>
                <a:ea typeface="+mn-ea"/>
                <a:cs typeface="+mn-cs"/>
              </a:defRPr>
            </a:lvl3pPr>
            <a:lvl4pPr marL="1098851" indent="-248267" algn="l" rtl="0" eaLnBrk="1" fontAlgn="base" hangingPunct="1">
              <a:spcBef>
                <a:spcPts val="1088"/>
              </a:spcBef>
              <a:spcAft>
                <a:spcPct val="0"/>
              </a:spcAft>
              <a:buClr>
                <a:schemeClr val="tx1"/>
              </a:buClr>
              <a:buFont typeface="Arial" pitchFamily="34" charset="0"/>
              <a:defRPr lang="de-DE" sz="1904" dirty="0" smtClean="0">
                <a:solidFill>
                  <a:schemeClr val="tx1"/>
                </a:solidFill>
                <a:latin typeface="+mn-lt"/>
                <a:ea typeface="+mn-ea"/>
                <a:cs typeface="+mn-cs"/>
              </a:defRPr>
            </a:lvl4pPr>
            <a:lvl5pPr marL="1344959" indent="-246108" algn="l" rtl="0" eaLnBrk="1" fontAlgn="base" hangingPunct="1">
              <a:spcBef>
                <a:spcPts val="1088"/>
              </a:spcBef>
              <a:spcAft>
                <a:spcPct val="0"/>
              </a:spcAft>
              <a:buClr>
                <a:schemeClr val="tx1"/>
              </a:buClr>
              <a:buFont typeface="Arial" pitchFamily="34" charset="0"/>
              <a:defRPr lang="de-DE" sz="1632" dirty="0">
                <a:solidFill>
                  <a:schemeClr val="tx1"/>
                </a:solidFill>
                <a:latin typeface="+mn-lt"/>
                <a:ea typeface="+mn-ea"/>
                <a:cs typeface="+mn-cs"/>
              </a:defRPr>
            </a:lvl5pPr>
          </a:lstStyle>
          <a:p>
            <a:pPr lvl="0"/>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9" name="Textplatzhalter 2"/>
          <p:cNvSpPr>
            <a:spLocks noGrp="1"/>
          </p:cNvSpPr>
          <p:nvPr>
            <p:ph type="body" idx="13"/>
          </p:nvPr>
        </p:nvSpPr>
        <p:spPr>
          <a:xfrm>
            <a:off x="636940" y="1124245"/>
            <a:ext cx="11162600" cy="548852"/>
          </a:xfrm>
          <a:prstGeom prst="rect">
            <a:avLst/>
          </a:prstGeom>
          <a:noFill/>
        </p:spPr>
        <p:txBody>
          <a:bodyPr wrap="square" lIns="0" tIns="72000" rIns="0" bIns="36000">
            <a:noAutofit/>
          </a:bodyPr>
          <a:lstStyle>
            <a:lvl1pPr marL="0" indent="0">
              <a:buNone/>
              <a:defRPr lang="de-DE" sz="2720" b="1" dirty="0" smtClean="0">
                <a:solidFill>
                  <a:schemeClr val="accent2"/>
                </a:solidFill>
                <a:latin typeface="+mn-lt"/>
                <a:ea typeface="+mn-ea"/>
                <a:cs typeface="+mn-cs"/>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marL="239632" lvl="0" indent="-239632" algn="l" rtl="0" eaLnBrk="1" fontAlgn="base" hangingPunct="1">
              <a:spcBef>
                <a:spcPts val="1088"/>
              </a:spcBef>
              <a:spcAft>
                <a:spcPct val="0"/>
              </a:spcAft>
              <a:buClr>
                <a:schemeClr val="tx1"/>
              </a:buClr>
              <a:buFontTx/>
              <a:buNone/>
            </a:pPr>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696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425128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3464310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236151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Title Image - Elepha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112822" y="2689520"/>
            <a:ext cx="3737845" cy="3680397"/>
          </a:xfrm>
          <a:solidFill>
            <a:srgbClr val="0C77A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nchorCtr="1">
            <a:normAutofit/>
          </a:bodyPr>
          <a:lstStyle>
            <a:lvl1pPr algn="ctr">
              <a:defRPr lang="en-US" sz="3808" cap="all" baseline="0">
                <a:solidFill>
                  <a:schemeClr val="lt1"/>
                </a:solidFill>
                <a:latin typeface="+mj-lt"/>
              </a:defRPr>
            </a:lvl1pPr>
          </a:lstStyle>
          <a:p>
            <a:pPr marL="0" lvl="0" algn="ctr" defTabSz="1243493"/>
            <a:r>
              <a:rPr lang="en-US" smtClean="0"/>
              <a:t>Click to edit Master title style</a:t>
            </a:r>
            <a:endParaRPr lang="en-US" dirty="0"/>
          </a:p>
        </p:txBody>
      </p:sp>
    </p:spTree>
    <p:extLst>
      <p:ext uri="{BB962C8B-B14F-4D97-AF65-F5344CB8AC3E}">
        <p14:creationId xmlns:p14="http://schemas.microsoft.com/office/powerpoint/2010/main" val="79126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Image Title - Tow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368124" y="2689520"/>
            <a:ext cx="3737845" cy="3680397"/>
          </a:xfrm>
          <a:solidFill>
            <a:srgbClr val="66996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3" tIns="137143" rIns="137143" bIns="137143" rtlCol="0" anchor="ctr" anchorCtr="1">
            <a:normAutofit/>
          </a:bodyPr>
          <a:lstStyle>
            <a:lvl1pPr algn="ctr">
              <a:defRPr lang="en-US" sz="3808" cap="all" dirty="0">
                <a:latin typeface="+mj-lt"/>
              </a:defRPr>
            </a:lvl1pPr>
          </a:lstStyle>
          <a:p>
            <a:pPr marL="0" lvl="0" algn="ctr" defTabSz="1243222"/>
            <a:r>
              <a:rPr lang="en-US" smtClean="0"/>
              <a:t>Click to edit Master title style</a:t>
            </a:r>
            <a:endParaRPr lang="en-US" dirty="0"/>
          </a:p>
        </p:txBody>
      </p:sp>
    </p:spTree>
    <p:extLst>
      <p:ext uri="{BB962C8B-B14F-4D97-AF65-F5344CB8AC3E}">
        <p14:creationId xmlns:p14="http://schemas.microsoft.com/office/powerpoint/2010/main" val="255373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Footer Placeholder 5"/>
          <p:cNvSpPr>
            <a:spLocks noGrp="1"/>
          </p:cNvSpPr>
          <p:nvPr>
            <p:ph type="ftr" sz="quarter" idx="3"/>
          </p:nvPr>
        </p:nvSpPr>
        <p:spPr>
          <a:xfrm>
            <a:off x="2846387" y="6590780"/>
            <a:ext cx="6743700" cy="372394"/>
          </a:xfrm>
          <a:prstGeom prst="rect">
            <a:avLst/>
          </a:prstGeom>
        </p:spPr>
        <p:txBody>
          <a:bodyPr/>
          <a:lstStyle>
            <a:lvl1pPr algn="ctr">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15254"/>
                </a:solidFill>
                <a:effectLst/>
                <a:uLnTx/>
                <a:uFillTx/>
                <a:latin typeface="Segoe UI"/>
                <a:ea typeface="+mn-ea"/>
                <a:cs typeface="+mn-cs"/>
              </a:rPr>
              <a:t>Revolution Analytics Proprietary &amp; Confidential</a:t>
            </a:r>
            <a:endParaRPr kumimoji="0" lang="en-US" sz="1800" b="0" i="0" u="none" strike="noStrike" kern="1200" cap="none" spc="0" normalizeH="0" baseline="0" noProof="0" dirty="0">
              <a:ln>
                <a:noFill/>
              </a:ln>
              <a:solidFill>
                <a:srgbClr val="515254"/>
              </a:solidFill>
              <a:effectLst/>
              <a:uLnTx/>
              <a:uFillTx/>
              <a:latin typeface="Segoe UI"/>
              <a:ea typeface="+mn-ea"/>
              <a:cs typeface="+mn-cs"/>
            </a:endParaRPr>
          </a:p>
        </p:txBody>
      </p:sp>
      <p:sp>
        <p:nvSpPr>
          <p:cNvPr id="7" name="Slide Number Placeholder 6"/>
          <p:cNvSpPr>
            <a:spLocks noGrp="1"/>
          </p:cNvSpPr>
          <p:nvPr>
            <p:ph type="sldNum" sz="quarter" idx="4"/>
          </p:nvPr>
        </p:nvSpPr>
        <p:spPr>
          <a:xfrm>
            <a:off x="274638" y="6590780"/>
            <a:ext cx="557812" cy="372394"/>
          </a:xfrm>
          <a:prstGeom prst="rect">
            <a:avLst/>
          </a:prstGeom>
        </p:spPr>
        <p:txBody>
          <a:bodyPr/>
          <a:lstStyle>
            <a:lvl1pPr algn="l">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fld id="{BFB3F201-4699-FA45-AB53-2EB57DD0AA1A}" type="slidenum">
              <a:rPr kumimoji="0" lang="en-US" sz="1800" b="0" i="0" u="none" strike="noStrike" kern="1200" cap="none" spc="0" normalizeH="0" baseline="0" noProof="0" smtClean="0">
                <a:ln>
                  <a:noFill/>
                </a:ln>
                <a:solidFill>
                  <a:srgbClr val="515254"/>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515254"/>
              </a:solidFill>
              <a:effectLst/>
              <a:uLnTx/>
              <a:uFillTx/>
              <a:latin typeface="Segoe UI"/>
              <a:ea typeface="+mn-ea"/>
              <a:cs typeface="+mn-cs"/>
            </a:endParaRPr>
          </a:p>
        </p:txBody>
      </p:sp>
    </p:spTree>
    <p:extLst>
      <p:ext uri="{BB962C8B-B14F-4D97-AF65-F5344CB8AC3E}">
        <p14:creationId xmlns:p14="http://schemas.microsoft.com/office/powerpoint/2010/main" val="905283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915223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grpSp>
        <p:nvGrpSpPr>
          <p:cNvPr id="10" name="Group 9"/>
          <p:cNvGrpSpPr>
            <a:grpSpLocks noChangeAspect="1"/>
          </p:cNvGrpSpPr>
          <p:nvPr userDrawn="1"/>
        </p:nvGrpSpPr>
        <p:grpSpPr bwMode="black">
          <a:xfrm>
            <a:off x="457200" y="6245866"/>
            <a:ext cx="1266317" cy="271863"/>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45935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4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126979" y="2675364"/>
            <a:ext cx="3737845" cy="3680397"/>
          </a:xfrm>
          <a:solidFill>
            <a:srgbClr val="F15D22"/>
          </a:solidFill>
          <a:ln>
            <a:solidFill>
              <a:srgbClr val="F15D2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nchorCtr="1">
            <a:normAutofit/>
          </a:bodyPr>
          <a:lstStyle>
            <a:lvl1pPr>
              <a:defRPr lang="en-US" sz="3808" cap="all" dirty="0"/>
            </a:lvl1pPr>
          </a:lstStyle>
          <a:p>
            <a:pPr marL="0" lvl="0" algn="ctr" defTabSz="1243493"/>
            <a:r>
              <a:rPr lang="en-US" smtClean="0"/>
              <a:t>Click to edit Master title style</a:t>
            </a:r>
            <a:endParaRPr lang="en-US" dirty="0"/>
          </a:p>
        </p:txBody>
      </p:sp>
    </p:spTree>
    <p:extLst>
      <p:ext uri="{BB962C8B-B14F-4D97-AF65-F5344CB8AC3E}">
        <p14:creationId xmlns:p14="http://schemas.microsoft.com/office/powerpoint/2010/main" val="379416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Title Image - Se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112820" y="481281"/>
            <a:ext cx="3737845" cy="3680397"/>
          </a:xfrm>
          <a:solidFill>
            <a:srgbClr val="D29B41"/>
          </a:solidFill>
          <a:ln>
            <a:solidFill>
              <a:srgbClr val="D29B4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nchorCtr="1">
            <a:normAutofit/>
          </a:bodyPr>
          <a:lstStyle>
            <a:lvl1pPr>
              <a:defRPr lang="en-US" sz="3808" cap="all" dirty="0">
                <a:latin typeface="+mj-lt"/>
              </a:defRPr>
            </a:lvl1pPr>
          </a:lstStyle>
          <a:p>
            <a:pPr marL="0" lvl="0" algn="ctr" defTabSz="1243493"/>
            <a:r>
              <a:rPr lang="en-US" smtClean="0"/>
              <a:t>Click to edit Master title style</a:t>
            </a:r>
            <a:endParaRPr lang="en-US" dirty="0"/>
          </a:p>
        </p:txBody>
      </p:sp>
    </p:spTree>
    <p:extLst>
      <p:ext uri="{BB962C8B-B14F-4D97-AF65-F5344CB8AC3E}">
        <p14:creationId xmlns:p14="http://schemas.microsoft.com/office/powerpoint/2010/main" val="58313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Image Title - Caprica">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112820" y="2689520"/>
            <a:ext cx="3737845" cy="3680397"/>
          </a:xfrm>
          <a:solidFill>
            <a:srgbClr val="808D38"/>
          </a:solidFill>
          <a:ln>
            <a:solidFill>
              <a:srgbClr val="808D38"/>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nchorCtr="1">
            <a:normAutofit/>
          </a:bodyPr>
          <a:lstStyle>
            <a:lvl1pPr>
              <a:defRPr lang="en-US" sz="3808" cap="all" dirty="0">
                <a:latin typeface="+mj-lt"/>
              </a:defRPr>
            </a:lvl1pPr>
          </a:lstStyle>
          <a:p>
            <a:pPr marL="0" lvl="0" algn="ctr" defTabSz="1243493"/>
            <a:r>
              <a:rPr lang="en-US" smtClean="0"/>
              <a:t>Click to edit Master title style</a:t>
            </a:r>
            <a:endParaRPr lang="en-US" dirty="0"/>
          </a:p>
        </p:txBody>
      </p:sp>
    </p:spTree>
    <p:extLst>
      <p:ext uri="{BB962C8B-B14F-4D97-AF65-F5344CB8AC3E}">
        <p14:creationId xmlns:p14="http://schemas.microsoft.com/office/powerpoint/2010/main" val="32267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No Bulle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15376" y="6576960"/>
            <a:ext cx="2901844" cy="372394"/>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E440BCD-E979-4D96-9BFD-A08098CBE239}"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362400" y="1321886"/>
            <a:ext cx="9703041" cy="553998"/>
          </a:xfrm>
          <a:prstGeom prst="rect">
            <a:avLst/>
          </a:prstGeom>
        </p:spPr>
        <p:txBody>
          <a:bodyPr lIns="0" tIns="0" rIns="0" bIns="0"/>
          <a:lstStyle>
            <a:lvl1pPr marL="0" indent="0">
              <a:buFontTx/>
              <a:buNone/>
              <a:defRPr/>
            </a:lvl1pPr>
            <a:lvl2pPr marL="699375" indent="-302200">
              <a:defRPr sz="2040"/>
            </a:lvl2pPr>
            <a:lvl3pPr marL="1012368" indent="-159734">
              <a:spcBef>
                <a:spcPts val="272"/>
              </a:spcBef>
              <a:buClr>
                <a:schemeClr val="accent1"/>
              </a:buClr>
              <a:buFont typeface="Arial" panose="020B0604020202020204" pitchFamily="34" charset="0"/>
              <a:buChar char="•"/>
              <a:tabLst/>
              <a:defRPr/>
            </a:lvl3pPr>
            <a:lvl4pPr marL="1396593" indent="-230967">
              <a:spcBef>
                <a:spcPts val="272"/>
              </a:spcBef>
              <a:tabLst/>
              <a:defRPr sz="1768"/>
            </a:lvl4pPr>
            <a:lvl5pPr marL="1634034" indent="-159734">
              <a:spcBef>
                <a:spcPts val="340"/>
              </a:spcBef>
              <a:buClr>
                <a:schemeClr val="accent1"/>
              </a:buClr>
              <a:buFont typeface="Arial" panose="020B0604020202020204" pitchFamily="34" charset="0"/>
              <a:buChar char="•"/>
              <a:defRPr sz="1496"/>
            </a:lvl5pPr>
          </a:lstStyle>
          <a:p>
            <a:pPr lvl="0"/>
            <a:r>
              <a:rPr lang="en-US" smtClean="0"/>
              <a:t>Click to edit Master text styles</a:t>
            </a:r>
          </a:p>
        </p:txBody>
      </p:sp>
      <p:sp>
        <p:nvSpPr>
          <p:cNvPr id="5" name="Footer Placeholder 4"/>
          <p:cNvSpPr>
            <a:spLocks noGrp="1"/>
          </p:cNvSpPr>
          <p:nvPr>
            <p:ph type="ftr" sz="quarter" idx="11"/>
          </p:nvPr>
        </p:nvSpPr>
        <p:spPr>
          <a:xfrm>
            <a:off x="4240611" y="6551024"/>
            <a:ext cx="3938217" cy="372394"/>
          </a:xfrm>
          <a:prstGeom prst="rect">
            <a:avLst/>
          </a:prstGeom>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1448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grpSp>
        <p:nvGrpSpPr>
          <p:cNvPr id="10" name="Group 9"/>
          <p:cNvGrpSpPr>
            <a:grpSpLocks noChangeAspect="1"/>
          </p:cNvGrpSpPr>
          <p:nvPr userDrawn="1"/>
        </p:nvGrpSpPr>
        <p:grpSpPr bwMode="black">
          <a:xfrm>
            <a:off x="457200" y="6245866"/>
            <a:ext cx="1266317" cy="271863"/>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0656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Main Title - General">
    <p:spTree>
      <p:nvGrpSpPr>
        <p:cNvPr id="1" name=""/>
        <p:cNvGrpSpPr/>
        <p:nvPr/>
      </p:nvGrpSpPr>
      <p:grpSpPr>
        <a:xfrm>
          <a:off x="0" y="0"/>
          <a:ext cx="0" cy="0"/>
          <a:chOff x="0" y="0"/>
          <a:chExt cx="0" cy="0"/>
        </a:xfrm>
      </p:grpSpPr>
      <p:sp>
        <p:nvSpPr>
          <p:cNvPr id="2" name="Title 1"/>
          <p:cNvSpPr>
            <a:spLocks noGrp="1"/>
          </p:cNvSpPr>
          <p:nvPr>
            <p:ph type="ctrTitle"/>
          </p:nvPr>
        </p:nvSpPr>
        <p:spPr>
          <a:xfrm>
            <a:off x="1362399" y="1180867"/>
            <a:ext cx="8902012" cy="2491260"/>
          </a:xfrm>
        </p:spPr>
        <p:txBody>
          <a:bodyPr anchor="b">
            <a:noAutofit/>
          </a:bodyPr>
          <a:lstStyle>
            <a:lvl1pPr algn="l" defTabSz="621746" rtl="0" eaLnBrk="1" latinLnBrk="0" hangingPunct="1">
              <a:lnSpc>
                <a:spcPct val="90000"/>
              </a:lnSpc>
              <a:spcBef>
                <a:spcPct val="0"/>
              </a:spcBef>
              <a:buNone/>
              <a:defRPr lang="en-US" sz="5984" kern="1200" dirty="0">
                <a:solidFill>
                  <a:schemeClr val="tx2"/>
                </a:solidFill>
                <a:latin typeface="+mj-lt"/>
                <a:ea typeface="+mj-ea"/>
                <a:cs typeface="+mj-cs"/>
              </a:defRPr>
            </a:lvl1pPr>
          </a:lstStyle>
          <a:p>
            <a:r>
              <a:rPr lang="en-US" smtClean="0"/>
              <a:t>Click to edit Master title style</a:t>
            </a:r>
            <a:endParaRPr lang="en-US" dirty="0"/>
          </a:p>
        </p:txBody>
      </p:sp>
      <p:sp>
        <p:nvSpPr>
          <p:cNvPr id="3" name="Subtitle 2"/>
          <p:cNvSpPr>
            <a:spLocks noGrp="1"/>
          </p:cNvSpPr>
          <p:nvPr>
            <p:ph type="subTitle" idx="1"/>
          </p:nvPr>
        </p:nvSpPr>
        <p:spPr>
          <a:xfrm>
            <a:off x="1362401" y="3963565"/>
            <a:ext cx="8902011" cy="550406"/>
          </a:xfrm>
          <a:prstGeom prst="rect">
            <a:avLst/>
          </a:prstGeom>
        </p:spPr>
        <p:txBody>
          <a:bodyPr lIns="0" tIns="0" rIns="0" bIns="0">
            <a:noAutofit/>
          </a:bodyPr>
          <a:lstStyle>
            <a:lvl1pPr marL="0" indent="0" algn="l" defTabSz="621746" rtl="0" eaLnBrk="1" latinLnBrk="0" hangingPunct="1">
              <a:lnSpc>
                <a:spcPct val="100000"/>
              </a:lnSpc>
              <a:spcBef>
                <a:spcPts val="0"/>
              </a:spcBef>
              <a:buFont typeface="Arial"/>
              <a:buNone/>
              <a:defRPr lang="en-US" sz="2720" kern="1200" dirty="0">
                <a:solidFill>
                  <a:schemeClr val="tx2"/>
                </a:solidFill>
                <a:latin typeface="+mn-lt"/>
                <a:ea typeface="+mn-ea"/>
                <a:cs typeface="+mn-cs"/>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5367" y="4418763"/>
            <a:ext cx="808371" cy="80825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73943" y="3535010"/>
            <a:ext cx="808371" cy="808256"/>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573943" y="1767505"/>
            <a:ext cx="808371" cy="808256"/>
          </a:xfrm>
          <a:prstGeom prst="rect">
            <a:avLst/>
          </a:prstGeom>
        </p:spPr>
      </p:pic>
      <p:pic>
        <p:nvPicPr>
          <p:cNvPr id="10" name="Picture 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695367" y="0"/>
            <a:ext cx="808371" cy="808256"/>
          </a:xfrm>
          <a:prstGeom prst="rect">
            <a:avLst/>
          </a:prstGeom>
        </p:spPr>
      </p:pic>
      <p:sp>
        <p:nvSpPr>
          <p:cNvPr id="11" name="Rectangle 10"/>
          <p:cNvSpPr/>
          <p:nvPr userDrawn="1"/>
        </p:nvSpPr>
        <p:spPr>
          <a:xfrm>
            <a:off x="10695368" y="883753"/>
            <a:ext cx="1686947" cy="80825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 name="Rectangle 11"/>
          <p:cNvSpPr/>
          <p:nvPr userDrawn="1"/>
        </p:nvSpPr>
        <p:spPr>
          <a:xfrm>
            <a:off x="10695368" y="1767505"/>
            <a:ext cx="808371" cy="808256"/>
          </a:xfrm>
          <a:prstGeom prst="rect">
            <a:avLst/>
          </a:prstGeom>
          <a:solidFill>
            <a:srgbClr val="6D6E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a:xfrm>
            <a:off x="10695368" y="2651258"/>
            <a:ext cx="808371" cy="80825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13"/>
          <p:cNvSpPr/>
          <p:nvPr userDrawn="1"/>
        </p:nvSpPr>
        <p:spPr>
          <a:xfrm>
            <a:off x="10695368" y="3535010"/>
            <a:ext cx="808371" cy="8082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userDrawn="1"/>
        </p:nvSpPr>
        <p:spPr>
          <a:xfrm>
            <a:off x="10695368" y="5302515"/>
            <a:ext cx="808371" cy="8082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p:cNvSpPr/>
          <p:nvPr userDrawn="1"/>
        </p:nvSpPr>
        <p:spPr>
          <a:xfrm>
            <a:off x="10695368" y="6186269"/>
            <a:ext cx="1691361" cy="808256"/>
          </a:xfrm>
          <a:prstGeom prst="rect">
            <a:avLst/>
          </a:prstGeom>
          <a:solidFill>
            <a:srgbClr val="6D6E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userDrawn="1"/>
        </p:nvSpPr>
        <p:spPr>
          <a:xfrm>
            <a:off x="11573945" y="0"/>
            <a:ext cx="808371" cy="8082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p:cNvSpPr/>
          <p:nvPr userDrawn="1"/>
        </p:nvSpPr>
        <p:spPr>
          <a:xfrm>
            <a:off x="11573945" y="2651258"/>
            <a:ext cx="808371" cy="8082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p:cNvSpPr/>
          <p:nvPr userDrawn="1"/>
        </p:nvSpPr>
        <p:spPr>
          <a:xfrm>
            <a:off x="11573945" y="4418763"/>
            <a:ext cx="808371" cy="80825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p:cNvSpPr/>
          <p:nvPr userDrawn="1"/>
        </p:nvSpPr>
        <p:spPr>
          <a:xfrm>
            <a:off x="11573945" y="5302515"/>
            <a:ext cx="808371" cy="80825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Picture 2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10912" y="214109"/>
            <a:ext cx="2089328" cy="423170"/>
          </a:xfrm>
          <a:prstGeom prst="rect">
            <a:avLst/>
          </a:prstGeom>
        </p:spPr>
      </p:pic>
      <p:sp>
        <p:nvSpPr>
          <p:cNvPr id="30" name="Text Placeholder 29"/>
          <p:cNvSpPr>
            <a:spLocks noGrp="1"/>
          </p:cNvSpPr>
          <p:nvPr>
            <p:ph type="body" sz="quarter" idx="14" hasCustomPrompt="1"/>
          </p:nvPr>
        </p:nvSpPr>
        <p:spPr>
          <a:xfrm>
            <a:off x="1362399" y="5797643"/>
            <a:ext cx="8902011" cy="313932"/>
          </a:xfrm>
          <a:prstGeom prst="rect">
            <a:avLst/>
          </a:prstGeom>
        </p:spPr>
        <p:txBody>
          <a:bodyPr lIns="0" tIns="0" rIns="0" bIns="0" anchor="b"/>
          <a:lstStyle>
            <a:lvl1pPr marL="0" indent="0">
              <a:buNone/>
              <a:defRPr lang="en-US" sz="2040" kern="1200" baseline="0" dirty="0">
                <a:solidFill>
                  <a:srgbClr val="6D6E71"/>
                </a:solidFill>
                <a:latin typeface="+mn-lt"/>
                <a:ea typeface="+mn-ea"/>
                <a:cs typeface="+mn-cs"/>
              </a:defRPr>
            </a:lvl1pPr>
          </a:lstStyle>
          <a:p>
            <a:pPr marL="0" lvl="0" indent="0" algn="l" defTabSz="1243493" rtl="0" eaLnBrk="1" latinLnBrk="0" hangingPunct="1">
              <a:lnSpc>
                <a:spcPct val="100000"/>
              </a:lnSpc>
              <a:spcBef>
                <a:spcPts val="0"/>
              </a:spcBef>
              <a:spcAft>
                <a:spcPts val="272"/>
              </a:spcAft>
              <a:buClr>
                <a:schemeClr val="accent1"/>
              </a:buClr>
              <a:buFont typeface="Wingdings" panose="05000000000000000000" pitchFamily="2" charset="2"/>
              <a:buNone/>
            </a:pPr>
            <a:r>
              <a:rPr lang="en-US" dirty="0" smtClean="0"/>
              <a:t>Name, Title, Company, Email, Twitter Handle</a:t>
            </a:r>
            <a:endParaRPr lang="en-US" dirty="0"/>
          </a:p>
        </p:txBody>
      </p:sp>
      <p:sp>
        <p:nvSpPr>
          <p:cNvPr id="31" name="Text Placeholder 29"/>
          <p:cNvSpPr>
            <a:spLocks noGrp="1"/>
          </p:cNvSpPr>
          <p:nvPr>
            <p:ph type="body" sz="quarter" idx="15" hasCustomPrompt="1"/>
          </p:nvPr>
        </p:nvSpPr>
        <p:spPr>
          <a:xfrm>
            <a:off x="1362399" y="4518500"/>
            <a:ext cx="8902011" cy="313932"/>
          </a:xfrm>
          <a:prstGeom prst="rect">
            <a:avLst/>
          </a:prstGeom>
        </p:spPr>
        <p:txBody>
          <a:bodyPr lIns="0" tIns="0" rIns="0" bIns="0" anchor="t"/>
          <a:lstStyle>
            <a:lvl1pPr marL="0" indent="0" algn="l" defTabSz="1243493" rtl="0" eaLnBrk="1" latinLnBrk="0" hangingPunct="1">
              <a:lnSpc>
                <a:spcPct val="100000"/>
              </a:lnSpc>
              <a:spcBef>
                <a:spcPts val="0"/>
              </a:spcBef>
              <a:spcAft>
                <a:spcPts val="272"/>
              </a:spcAft>
              <a:buClr>
                <a:schemeClr val="accent1"/>
              </a:buClr>
              <a:buFont typeface="Wingdings" panose="05000000000000000000" pitchFamily="2" charset="2"/>
              <a:buNone/>
              <a:defRPr lang="en-US" sz="2040" kern="1200" baseline="0" dirty="0">
                <a:solidFill>
                  <a:srgbClr val="6D6E71"/>
                </a:solidFill>
                <a:latin typeface="+mn-lt"/>
                <a:ea typeface="+mn-ea"/>
                <a:cs typeface="+mn-cs"/>
              </a:defRPr>
            </a:lvl1pPr>
          </a:lstStyle>
          <a:p>
            <a:pPr marL="0" lvl="0" indent="0" algn="l" defTabSz="1243493" rtl="0" eaLnBrk="1" latinLnBrk="0" hangingPunct="1">
              <a:lnSpc>
                <a:spcPct val="100000"/>
              </a:lnSpc>
              <a:spcBef>
                <a:spcPts val="0"/>
              </a:spcBef>
              <a:spcAft>
                <a:spcPts val="272"/>
              </a:spcAft>
              <a:buClr>
                <a:schemeClr val="accent1"/>
              </a:buClr>
              <a:buFont typeface="Wingdings" panose="05000000000000000000" pitchFamily="2" charset="2"/>
              <a:buNone/>
            </a:pPr>
            <a:r>
              <a:rPr lang="en-US" dirty="0" smtClean="0"/>
              <a:t>Date, Venue or Event, Audience</a:t>
            </a:r>
          </a:p>
        </p:txBody>
      </p:sp>
    </p:spTree>
    <p:extLst>
      <p:ext uri="{BB962C8B-B14F-4D97-AF65-F5344CB8AC3E}">
        <p14:creationId xmlns:p14="http://schemas.microsoft.com/office/powerpoint/2010/main" val="352311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540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539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21483638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E440BCD-E979-4D96-9BFD-A08098CBE239}"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Text Placeholder 5"/>
          <p:cNvSpPr>
            <a:spLocks noGrp="1"/>
          </p:cNvSpPr>
          <p:nvPr>
            <p:ph type="body" sz="quarter" idx="13"/>
          </p:nvPr>
        </p:nvSpPr>
        <p:spPr>
          <a:xfrm>
            <a:off x="1364989" y="1310115"/>
            <a:ext cx="4539313" cy="1558504"/>
          </a:xfrm>
          <a:prstGeom prst="rect">
            <a:avLst/>
          </a:prstGeom>
        </p:spPr>
        <p:txBody>
          <a:bodyPr lIns="0" tIns="0" rIns="0" bIns="0"/>
          <a:lstStyle>
            <a:lvl1pPr marL="230997" indent="-230997">
              <a:lnSpc>
                <a:spcPct val="100000"/>
              </a:lnSpc>
              <a:spcBef>
                <a:spcPts val="0"/>
              </a:spcBef>
              <a:spcAft>
                <a:spcPts val="272"/>
              </a:spcAft>
              <a:buClr>
                <a:schemeClr val="accent1"/>
              </a:buClr>
              <a:buFont typeface="Wingdings" pitchFamily="2" charset="2"/>
              <a:buChar char="§"/>
              <a:defRPr sz="2312">
                <a:solidFill>
                  <a:schemeClr val="tx2"/>
                </a:solidFill>
              </a:defRPr>
            </a:lvl1pPr>
            <a:lvl2pPr marL="223829" indent="-223829">
              <a:lnSpc>
                <a:spcPct val="110000"/>
              </a:lnSpc>
              <a:spcBef>
                <a:spcPts val="408"/>
              </a:spcBef>
              <a:buClr>
                <a:schemeClr val="tx2"/>
              </a:buClr>
              <a:buSzPct val="100000"/>
              <a:buFont typeface="Wingdings" pitchFamily="2" charset="2"/>
              <a:buChar char="§"/>
              <a:defRPr lang="en-US" sz="2040" kern="1200" dirty="0" smtClean="0">
                <a:solidFill>
                  <a:schemeClr val="tx2"/>
                </a:solidFill>
                <a:latin typeface="+mn-lt"/>
                <a:ea typeface="+mn-ea"/>
                <a:cs typeface="+mn-cs"/>
              </a:defRPr>
            </a:lvl2pPr>
            <a:lvl3pPr marL="785818" indent="-388591">
              <a:lnSpc>
                <a:spcPct val="100000"/>
              </a:lnSpc>
              <a:spcAft>
                <a:spcPts val="272"/>
              </a:spcAft>
              <a:buSzPct val="80000"/>
              <a:buFont typeface="Arial" pitchFamily="34" charset="0"/>
              <a:buChar char="—"/>
              <a:defRPr sz="2040">
                <a:solidFill>
                  <a:schemeClr val="tx2"/>
                </a:solidFill>
              </a:defRPr>
            </a:lvl3pPr>
            <a:lvl4pPr marL="1012497" indent="-159754">
              <a:lnSpc>
                <a:spcPct val="100000"/>
              </a:lnSpc>
              <a:spcBef>
                <a:spcPts val="272"/>
              </a:spcBef>
              <a:spcAft>
                <a:spcPts val="272"/>
              </a:spcAft>
              <a:buClr>
                <a:schemeClr val="accent1"/>
              </a:buClr>
              <a:buFont typeface="Arial" pitchFamily="34" charset="0"/>
              <a:buChar char="•"/>
              <a:tabLst/>
              <a:defRPr sz="2040">
                <a:solidFill>
                  <a:schemeClr val="tx2"/>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5"/>
          <p:cNvSpPr>
            <a:spLocks noGrp="1"/>
          </p:cNvSpPr>
          <p:nvPr>
            <p:ph type="body" sz="quarter" idx="14"/>
          </p:nvPr>
        </p:nvSpPr>
        <p:spPr>
          <a:xfrm>
            <a:off x="6529150" y="1310115"/>
            <a:ext cx="4539313" cy="1558504"/>
          </a:xfrm>
          <a:prstGeom prst="rect">
            <a:avLst/>
          </a:prstGeom>
        </p:spPr>
        <p:txBody>
          <a:bodyPr lIns="0" tIns="0" rIns="0" bIns="0"/>
          <a:lstStyle>
            <a:lvl1pPr marL="223829" indent="-223829">
              <a:lnSpc>
                <a:spcPct val="100000"/>
              </a:lnSpc>
              <a:spcBef>
                <a:spcPts val="0"/>
              </a:spcBef>
              <a:spcAft>
                <a:spcPts val="272"/>
              </a:spcAft>
              <a:buClr>
                <a:schemeClr val="accent1"/>
              </a:buClr>
              <a:buFont typeface="Wingdings" pitchFamily="2" charset="2"/>
              <a:buChar char="§"/>
              <a:defRPr sz="2312">
                <a:solidFill>
                  <a:schemeClr val="tx2"/>
                </a:solidFill>
              </a:defRPr>
            </a:lvl1pPr>
            <a:lvl2pPr marL="223829" indent="-223829">
              <a:lnSpc>
                <a:spcPct val="110000"/>
              </a:lnSpc>
              <a:spcBef>
                <a:spcPts val="408"/>
              </a:spcBef>
              <a:buClr>
                <a:schemeClr val="accent1"/>
              </a:buClr>
              <a:buSzPct val="100000"/>
              <a:buFont typeface="Wingdings" pitchFamily="2" charset="2"/>
              <a:buChar char="§"/>
              <a:defRPr lang="en-US" sz="2040" kern="1200" dirty="0" smtClean="0">
                <a:solidFill>
                  <a:schemeClr val="tx2"/>
                </a:solidFill>
                <a:latin typeface="+mn-lt"/>
                <a:ea typeface="+mn-ea"/>
                <a:cs typeface="+mn-cs"/>
              </a:defRPr>
            </a:lvl2pPr>
            <a:lvl3pPr marL="785818" indent="-388591">
              <a:lnSpc>
                <a:spcPct val="100000"/>
              </a:lnSpc>
              <a:spcAft>
                <a:spcPts val="272"/>
              </a:spcAft>
              <a:buSzPct val="80000"/>
              <a:buFont typeface="Arial" pitchFamily="34" charset="0"/>
              <a:buChar char="—"/>
              <a:defRPr sz="2040">
                <a:solidFill>
                  <a:schemeClr val="tx2"/>
                </a:solidFill>
              </a:defRPr>
            </a:lvl3pPr>
            <a:lvl4pPr marL="1241334" indent="-388591">
              <a:lnSpc>
                <a:spcPct val="100000"/>
              </a:lnSpc>
              <a:spcBef>
                <a:spcPts val="272"/>
              </a:spcBef>
              <a:spcAft>
                <a:spcPts val="272"/>
              </a:spcAft>
              <a:buClr>
                <a:schemeClr val="accent1"/>
              </a:buClr>
              <a:buFont typeface="Arial" pitchFamily="34" charset="0"/>
              <a:buChar char="•"/>
              <a:defRPr lang="en-US" sz="2040" kern="1200" dirty="0" smtClean="0">
                <a:solidFill>
                  <a:schemeClr val="tx2"/>
                </a:solidFill>
                <a:latin typeface="+mn-lt"/>
                <a:ea typeface="+mn-ea"/>
                <a:cs typeface="+mn-cs"/>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041372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No Bulle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15376" y="6576960"/>
            <a:ext cx="2901844" cy="372394"/>
          </a:xfrm>
          <a:prstGeom prst="rect">
            <a:avLst/>
          </a:prstGeom>
        </p:spPr>
        <p:txBody>
          <a:bodyPr/>
          <a:lstStyle/>
          <a:p>
            <a:fld id="{4E440BCD-E979-4D96-9BFD-A08098CBE239}"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362400" y="1321886"/>
            <a:ext cx="9703041" cy="553998"/>
          </a:xfrm>
          <a:prstGeom prst="rect">
            <a:avLst/>
          </a:prstGeom>
        </p:spPr>
        <p:txBody>
          <a:bodyPr lIns="0" tIns="0" rIns="0" bIns="0"/>
          <a:lstStyle>
            <a:lvl1pPr marL="0" indent="0">
              <a:buFontTx/>
              <a:buNone/>
              <a:defRPr/>
            </a:lvl1pPr>
            <a:lvl2pPr marL="699375" indent="-302200">
              <a:defRPr sz="2040"/>
            </a:lvl2pPr>
            <a:lvl3pPr marL="1012368" indent="-159734">
              <a:spcBef>
                <a:spcPts val="272"/>
              </a:spcBef>
              <a:buClr>
                <a:schemeClr val="accent1"/>
              </a:buClr>
              <a:buFont typeface="Arial" panose="020B0604020202020204" pitchFamily="34" charset="0"/>
              <a:buChar char="•"/>
              <a:tabLst/>
              <a:defRPr/>
            </a:lvl3pPr>
            <a:lvl4pPr marL="1396593" indent="-230967">
              <a:spcBef>
                <a:spcPts val="272"/>
              </a:spcBef>
              <a:tabLst/>
              <a:defRPr sz="1768"/>
            </a:lvl4pPr>
            <a:lvl5pPr marL="1634034" indent="-159734">
              <a:spcBef>
                <a:spcPts val="340"/>
              </a:spcBef>
              <a:buClr>
                <a:schemeClr val="accent1"/>
              </a:buClr>
              <a:buFont typeface="Arial" panose="020B0604020202020204" pitchFamily="34" charset="0"/>
              <a:buChar char="•"/>
              <a:defRPr sz="1496"/>
            </a:lvl5pPr>
          </a:lstStyle>
          <a:p>
            <a:pPr lvl="0"/>
            <a:r>
              <a:rPr lang="en-US" smtClean="0"/>
              <a:t>Click to edit Master text styles</a:t>
            </a:r>
          </a:p>
        </p:txBody>
      </p:sp>
      <p:sp>
        <p:nvSpPr>
          <p:cNvPr id="5" name="Footer Placeholder 4"/>
          <p:cNvSpPr>
            <a:spLocks noGrp="1"/>
          </p:cNvSpPr>
          <p:nvPr>
            <p:ph type="ftr" sz="quarter" idx="11"/>
          </p:nvPr>
        </p:nvSpPr>
        <p:spPr>
          <a:xfrm>
            <a:off x="4240611" y="6551024"/>
            <a:ext cx="3938217" cy="372394"/>
          </a:xfrm>
          <a:prstGeom prst="rect">
            <a:avLst/>
          </a:prstGeom>
        </p:spPr>
        <p:txBody>
          <a:bodyPr/>
          <a:lstStyle/>
          <a:p>
            <a:endParaRPr lang="en-US" dirty="0"/>
          </a:p>
        </p:txBody>
      </p:sp>
    </p:spTree>
    <p:extLst>
      <p:ext uri="{BB962C8B-B14F-4D97-AF65-F5344CB8AC3E}">
        <p14:creationId xmlns:p14="http://schemas.microsoft.com/office/powerpoint/2010/main" val="233354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Image - Community">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5253" y="419575"/>
            <a:ext cx="10420659" cy="1038487"/>
          </a:xfrm>
          <a:solidFill>
            <a:schemeClr val="accent5"/>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182880" rIns="182880" bIns="182880" rtlCol="0" anchor="ctr" anchorCtr="1">
            <a:normAutofit/>
          </a:bodyPr>
          <a:lstStyle>
            <a:lvl1pPr>
              <a:defRPr lang="en-US" sz="2856" cap="all">
                <a:solidFill>
                  <a:schemeClr val="lt1"/>
                </a:solidFill>
                <a:latin typeface="+mj-lt"/>
              </a:defRPr>
            </a:lvl1pPr>
          </a:lstStyle>
          <a:p>
            <a:pPr marL="0" lvl="0" algn="ctr" defTabSz="932597"/>
            <a:r>
              <a:rPr lang="en-US" smtClean="0"/>
              <a:t>Click to edit Master title style</a:t>
            </a:r>
            <a:endParaRPr lang="en-US"/>
          </a:p>
        </p:txBody>
      </p:sp>
    </p:spTree>
    <p:extLst>
      <p:ext uri="{BB962C8B-B14F-4D97-AF65-F5344CB8AC3E}">
        <p14:creationId xmlns:p14="http://schemas.microsoft.com/office/powerpoint/2010/main" val="3003395429"/>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C0F336-9B15-4C49-AF95-1CFF34FC6B2C}" type="datetimeFigureOut">
              <a:rPr lang="en-US" smtClean="0"/>
              <a:t>10/22/2015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E42DC8-C3D0-4CCF-BC32-0E7BD5FB99B7}" type="slidenum">
              <a:rPr lang="en-US" smtClean="0"/>
              <a:t>‹#›</a:t>
            </a:fld>
            <a:endParaRPr lang="en-US"/>
          </a:p>
        </p:txBody>
      </p:sp>
    </p:spTree>
    <p:extLst>
      <p:ext uri="{BB962C8B-B14F-4D97-AF65-F5344CB8AC3E}">
        <p14:creationId xmlns:p14="http://schemas.microsoft.com/office/powerpoint/2010/main" val="141811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image" Target="../media/image7.pn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image" Target="../media/image1.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theme" Target="../theme/theme3.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
        <p:nvSpPr>
          <p:cNvPr id="5" name="Footer Placeholder 5"/>
          <p:cNvSpPr>
            <a:spLocks noGrp="1"/>
          </p:cNvSpPr>
          <p:nvPr>
            <p:ph type="ftr" sz="quarter" idx="3"/>
          </p:nvPr>
        </p:nvSpPr>
        <p:spPr>
          <a:xfrm>
            <a:off x="2846387" y="6590780"/>
            <a:ext cx="6743700" cy="372394"/>
          </a:xfrm>
          <a:prstGeom prst="rect">
            <a:avLst/>
          </a:prstGeom>
        </p:spPr>
        <p:txBody>
          <a:bodyPr/>
          <a:lstStyle>
            <a:lvl1pPr algn="ctr">
              <a:defRPr/>
            </a:lvl1pPr>
          </a:lstStyle>
          <a:p>
            <a:pPr>
              <a:defRPr/>
            </a:pPr>
            <a:r>
              <a:rPr lang="en-US" smtClean="0">
                <a:solidFill>
                  <a:srgbClr val="515254"/>
                </a:solidFill>
              </a:rPr>
              <a:t>Revolution Analytics Proprietary &amp; Confidential</a:t>
            </a:r>
            <a:endParaRPr lang="en-US" dirty="0">
              <a:solidFill>
                <a:srgbClr val="515254"/>
              </a:solidFill>
            </a:endParaRPr>
          </a:p>
        </p:txBody>
      </p:sp>
      <p:sp>
        <p:nvSpPr>
          <p:cNvPr id="6" name="Slide Number Placeholder 6"/>
          <p:cNvSpPr>
            <a:spLocks noGrp="1"/>
          </p:cNvSpPr>
          <p:nvPr>
            <p:ph type="sldNum" sz="quarter" idx="4"/>
          </p:nvPr>
        </p:nvSpPr>
        <p:spPr>
          <a:xfrm>
            <a:off x="11763375" y="6590780"/>
            <a:ext cx="557812" cy="372394"/>
          </a:xfrm>
          <a:prstGeom prst="rect">
            <a:avLst/>
          </a:prstGeom>
        </p:spPr>
        <p:txBody>
          <a:bodyPr/>
          <a:lstStyle>
            <a:lvl1pPr algn="r">
              <a:defRPr/>
            </a:lvl1pPr>
          </a:lstStyle>
          <a:p>
            <a:pPr>
              <a:defRPr/>
            </a:pPr>
            <a:fld id="{BFB3F201-4699-FA45-AB53-2EB57DD0AA1A}" type="slidenum">
              <a:rPr lang="en-US" smtClean="0">
                <a:solidFill>
                  <a:srgbClr val="515254"/>
                </a:solidFill>
              </a:rPr>
              <a:pPr>
                <a:defRPr/>
              </a:pPr>
              <a:t>‹#›</a:t>
            </a:fld>
            <a:endParaRPr lang="en-US">
              <a:solidFill>
                <a:srgbClr val="515254"/>
              </a:solidFill>
            </a:endParaRPr>
          </a:p>
        </p:txBody>
      </p:sp>
    </p:spTree>
    <p:extLst>
      <p:ext uri="{BB962C8B-B14F-4D97-AF65-F5344CB8AC3E}">
        <p14:creationId xmlns:p14="http://schemas.microsoft.com/office/powerpoint/2010/main" val="455280845"/>
      </p:ext>
    </p:extLst>
  </p:cSld>
  <p:clrMap bg1="lt1" tx1="dk1" bg2="lt2" tx2="dk2" accent1="accent1" accent2="accent2" accent3="accent3" accent4="accent4" accent5="accent5" accent6="accent6" hlink="hlink" folHlink="folHlink"/>
  <p:sldLayoutIdLst>
    <p:sldLayoutId id="2147484611" r:id="rId1"/>
    <p:sldLayoutId id="2147484425" r:id="rId2"/>
    <p:sldLayoutId id="2147484402" r:id="rId3"/>
    <p:sldLayoutId id="2147484427" r:id="rId4"/>
    <p:sldLayoutId id="2147484426" r:id="rId5"/>
    <p:sldLayoutId id="2147484588" r:id="rId6"/>
    <p:sldLayoutId id="2147484614" r:id="rId7"/>
    <p:sldLayoutId id="2147484656" r:id="rId8"/>
    <p:sldLayoutId id="214748465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cstate="screen">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674562312"/>
      </p:ext>
    </p:extLst>
  </p:cSld>
  <p:clrMap bg1="dk1" tx1="lt1" bg2="dk2" tx2="lt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 id="2147484637" r:id="rId13"/>
    <p:sldLayoutId id="2147484638" r:id="rId14"/>
    <p:sldLayoutId id="2147484639" r:id="rId15"/>
    <p:sldLayoutId id="2147484640" r:id="rId16"/>
    <p:sldLayoutId id="2147484641" r:id="rId17"/>
    <p:sldLayoutId id="2147484642" r:id="rId18"/>
    <p:sldLayoutId id="2147484643" r:id="rId19"/>
    <p:sldLayoutId id="2147484644" r:id="rId20"/>
    <p:sldLayoutId id="2147484645" r:id="rId21"/>
    <p:sldLayoutId id="2147484646" r:id="rId22"/>
    <p:sldLayoutId id="2147484647" r:id="rId23"/>
    <p:sldLayoutId id="2147484648" r:id="rId24"/>
    <p:sldLayoutId id="2147484649" r:id="rId25"/>
    <p:sldLayoutId id="2147484650" r:id="rId26"/>
    <p:sldLayoutId id="2147484651" r:id="rId27"/>
    <p:sldLayoutId id="2147484652" r:id="rId28"/>
    <p:sldLayoutId id="2147484653" r:id="rId29"/>
    <p:sldLayoutId id="2147484654" r:id="rId30"/>
    <p:sldLayoutId id="2147484655" r:id="rId31"/>
    <p:sldLayoutId id="2147484672" r:id="rId32"/>
    <p:sldLayoutId id="2147484708" r:id="rId33"/>
    <p:sldLayoutId id="2147484709" r:id="rId34"/>
    <p:sldLayoutId id="2147484710" r:id="rId35"/>
    <p:sldLayoutId id="2147484711" r:id="rId36"/>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
        <p:nvSpPr>
          <p:cNvPr id="5" name="Footer Placeholder 5"/>
          <p:cNvSpPr>
            <a:spLocks noGrp="1"/>
          </p:cNvSpPr>
          <p:nvPr>
            <p:ph type="ftr" sz="quarter" idx="3"/>
          </p:nvPr>
        </p:nvSpPr>
        <p:spPr>
          <a:xfrm>
            <a:off x="2846387" y="6590780"/>
            <a:ext cx="6743700" cy="372394"/>
          </a:xfrm>
          <a:prstGeom prst="rect">
            <a:avLst/>
          </a:prstGeom>
        </p:spPr>
        <p:txBody>
          <a:bodyPr/>
          <a:lstStyle>
            <a:lvl1pPr algn="ctr">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15254"/>
                </a:solidFill>
                <a:effectLst/>
                <a:uLnTx/>
                <a:uFillTx/>
                <a:latin typeface="Segoe UI"/>
                <a:ea typeface="+mn-ea"/>
                <a:cs typeface="+mn-cs"/>
              </a:rPr>
              <a:t>Revolution Analytics Proprietary &amp; Confidential</a:t>
            </a:r>
            <a:endParaRPr kumimoji="0" lang="en-US" sz="1800" b="0" i="0" u="none" strike="noStrike" kern="1200" cap="none" spc="0" normalizeH="0" baseline="0" noProof="0" dirty="0">
              <a:ln>
                <a:noFill/>
              </a:ln>
              <a:solidFill>
                <a:srgbClr val="515254"/>
              </a:solidFill>
              <a:effectLst/>
              <a:uLnTx/>
              <a:uFillTx/>
              <a:latin typeface="Segoe UI"/>
              <a:ea typeface="+mn-ea"/>
              <a:cs typeface="+mn-cs"/>
            </a:endParaRPr>
          </a:p>
        </p:txBody>
      </p:sp>
      <p:sp>
        <p:nvSpPr>
          <p:cNvPr id="6" name="Slide Number Placeholder 6"/>
          <p:cNvSpPr>
            <a:spLocks noGrp="1"/>
          </p:cNvSpPr>
          <p:nvPr>
            <p:ph type="sldNum" sz="quarter" idx="4"/>
          </p:nvPr>
        </p:nvSpPr>
        <p:spPr>
          <a:xfrm>
            <a:off x="11763375" y="6590780"/>
            <a:ext cx="557812" cy="372394"/>
          </a:xfrm>
          <a:prstGeom prst="rect">
            <a:avLst/>
          </a:prstGeom>
        </p:spPr>
        <p:txBody>
          <a:bodyPr/>
          <a:lstStyle>
            <a:lvl1pPr algn="r">
              <a:defRPr/>
            </a:lvl1pPr>
          </a:lstStyle>
          <a:p>
            <a:pPr marL="0" marR="0" lvl="0" indent="0" algn="r" defTabSz="932742" rtl="0" eaLnBrk="1" fontAlgn="auto" latinLnBrk="0" hangingPunct="1">
              <a:lnSpc>
                <a:spcPct val="100000"/>
              </a:lnSpc>
              <a:spcBef>
                <a:spcPts val="0"/>
              </a:spcBef>
              <a:spcAft>
                <a:spcPts val="0"/>
              </a:spcAft>
              <a:buClrTx/>
              <a:buSzTx/>
              <a:buFontTx/>
              <a:buNone/>
              <a:tabLst/>
              <a:defRPr/>
            </a:pPr>
            <a:fld id="{BFB3F201-4699-FA45-AB53-2EB57DD0AA1A}" type="slidenum">
              <a:rPr kumimoji="0" lang="en-US" sz="1800" b="0" i="0" u="none" strike="noStrike" kern="1200" cap="none" spc="0" normalizeH="0" baseline="0" noProof="0" smtClean="0">
                <a:ln>
                  <a:noFill/>
                </a:ln>
                <a:solidFill>
                  <a:srgbClr val="515254"/>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515254"/>
              </a:solidFill>
              <a:effectLst/>
              <a:uLnTx/>
              <a:uFillTx/>
              <a:latin typeface="Segoe UI"/>
              <a:ea typeface="+mn-ea"/>
              <a:cs typeface="+mn-cs"/>
            </a:endParaRPr>
          </a:p>
        </p:txBody>
      </p:sp>
    </p:spTree>
    <p:extLst>
      <p:ext uri="{BB962C8B-B14F-4D97-AF65-F5344CB8AC3E}">
        <p14:creationId xmlns:p14="http://schemas.microsoft.com/office/powerpoint/2010/main" val="3688705437"/>
      </p:ext>
    </p:extLst>
  </p:cSld>
  <p:clrMap bg1="lt1" tx1="dk1" bg2="lt2" tx2="dk2" accent1="accent1" accent2="accent2" accent3="accent3" accent4="accent4" accent5="accent5" accent6="accent6" hlink="hlink" folHlink="folHlink"/>
  <p:sldLayoutIdLst>
    <p:sldLayoutId id="2147484715" r:id="rId1"/>
    <p:sldLayoutId id="2147484716" r:id="rId2"/>
    <p:sldLayoutId id="2147484717" r:id="rId3"/>
    <p:sldLayoutId id="2147484718" r:id="rId4"/>
    <p:sldLayoutId id="2147484719" r:id="rId5"/>
    <p:sldLayoutId id="2147484720" r:id="rId6"/>
    <p:sldLayoutId id="2147484721" r:id="rId7"/>
    <p:sldLayoutId id="2147484722" r:id="rId8"/>
    <p:sldLayoutId id="2147484723" r:id="rId9"/>
    <p:sldLayoutId id="2147484724" r:id="rId10"/>
    <p:sldLayoutId id="2147484725" r:id="rId11"/>
    <p:sldLayoutId id="2147484726" r:id="rId12"/>
    <p:sldLayoutId id="2147484727" r:id="rId13"/>
    <p:sldLayoutId id="2147484728" r:id="rId14"/>
    <p:sldLayoutId id="2147484729" r:id="rId15"/>
    <p:sldLayoutId id="2147484730" r:id="rId16"/>
    <p:sldLayoutId id="2147484731" r:id="rId17"/>
    <p:sldLayoutId id="2147484732" r:id="rId18"/>
    <p:sldLayoutId id="214748473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12"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8" Type="http://schemas.openxmlformats.org/officeDocument/2006/relationships/hyperlink" Target="http://www.rseek.org/" TargetMode="External"/><Relationship Id="rId13" Type="http://schemas.openxmlformats.org/officeDocument/2006/relationships/hyperlink" Target="http://www.cookbook-r.com/" TargetMode="External"/><Relationship Id="rId3" Type="http://schemas.openxmlformats.org/officeDocument/2006/relationships/hyperlink" Target="http://bit.ly/1NVnQWQ" TargetMode="External"/><Relationship Id="rId7" Type="http://schemas.openxmlformats.org/officeDocument/2006/relationships/hyperlink" Target="http://dirk.eddelbuettel.com/cranberries/" TargetMode="External"/><Relationship Id="rId12" Type="http://schemas.openxmlformats.org/officeDocument/2006/relationships/hyperlink" Target="http://cran.r-project.org/doc/contrib/Short-refcard.pdf" TargetMode="External"/><Relationship Id="rId17" Type="http://schemas.openxmlformats.org/officeDocument/2006/relationships/hyperlink" Target="http://www.bioconductor.org/" TargetMode="External"/><Relationship Id="rId2" Type="http://schemas.openxmlformats.org/officeDocument/2006/relationships/notesSlide" Target="../notesSlides/notesSlide12.xml"/><Relationship Id="rId16" Type="http://schemas.openxmlformats.org/officeDocument/2006/relationships/hyperlink" Target="http://crantastic.org/" TargetMode="External"/><Relationship Id="rId1" Type="http://schemas.openxmlformats.org/officeDocument/2006/relationships/slideLayout" Target="../slideLayouts/slideLayout33.xml"/><Relationship Id="rId6" Type="http://schemas.openxmlformats.org/officeDocument/2006/relationships/hyperlink" Target="http://www.r-bloggers.com/" TargetMode="External"/><Relationship Id="rId11" Type="http://schemas.openxmlformats.org/officeDocument/2006/relationships/hyperlink" Target="http://www.statmethods.net/" TargetMode="External"/><Relationship Id="rId5" Type="http://schemas.openxmlformats.org/officeDocument/2006/relationships/hyperlink" Target="http://blog.revolutionanalytics.com/" TargetMode="External"/><Relationship Id="rId15" Type="http://schemas.openxmlformats.org/officeDocument/2006/relationships/hyperlink" Target="http://cran.r-project.org/web/views/" TargetMode="External"/><Relationship Id="rId10" Type="http://schemas.openxmlformats.org/officeDocument/2006/relationships/hyperlink" Target="http://www.revolutionanalytics.com/what-is-open-source-r/r-resources.php" TargetMode="External"/><Relationship Id="rId4" Type="http://schemas.openxmlformats.org/officeDocument/2006/relationships/hyperlink" Target="https://mran.revolutionanalytics.com/" TargetMode="External"/><Relationship Id="rId9" Type="http://schemas.openxmlformats.org/officeDocument/2006/relationships/hyperlink" Target="http://www.rdocumentation.org/" TargetMode="External"/><Relationship Id="rId14" Type="http://schemas.openxmlformats.org/officeDocument/2006/relationships/hyperlink" Target="http://adv-r.had.co.nz/"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tiff"/><Relationship Id="rId1" Type="http://schemas.openxmlformats.org/officeDocument/2006/relationships/slideLayout" Target="../slideLayouts/slideLayout2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hyperlink" Target="http://www.revolutionanalytics.com/what-r"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hyperlink" Target="http://spectrum.ieee.org/computing/software/the-2015-top-ten-programming-languages"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hyperlink" Target="http://www.r-project.org/" TargetMode="External"/><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hyperlink" Target="https://www.r-consortium.org/" TargetMode="External"/><Relationship Id="rId5" Type="http://schemas.openxmlformats.org/officeDocument/2006/relationships/hyperlink" Target="https://www.r-project.org/foundation/" TargetMode="External"/><Relationship Id="rId4" Type="http://schemas.openxmlformats.org/officeDocument/2006/relationships/hyperlink" Target="http://www.r-project.org/contributors.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mran.revolutionanalytics.com/taskview/" TargetMode="External"/><Relationship Id="rId2" Type="http://schemas.openxmlformats.org/officeDocument/2006/relationships/hyperlink" Target="https://mran.revolutionanalytics.com/packages/" TargetMode="Externa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hyperlink" Target="http://www.statsblogs.com/2014/04/07/r-continues-its-rapid-growth/" TargetMode="External"/><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8"/>
            <a:ext cx="6288658" cy="2381702"/>
          </a:xfrm>
        </p:spPr>
        <p:txBody>
          <a:bodyPr/>
          <a:lstStyle/>
          <a:p>
            <a:pPr algn="ctr"/>
            <a:r>
              <a:rPr lang="en-US" dirty="0" smtClean="0"/>
              <a:t>Introduction to R</a:t>
            </a:r>
            <a:br>
              <a:rPr lang="en-US" dirty="0" smtClean="0"/>
            </a:br>
            <a:r>
              <a:rPr lang="en-US" sz="3200" dirty="0" smtClean="0"/>
              <a:t>for</a:t>
            </a:r>
            <a:r>
              <a:rPr lang="en-US" dirty="0" smtClean="0"/>
              <a:t/>
            </a:r>
            <a:br>
              <a:rPr lang="en-US" dirty="0" smtClean="0"/>
            </a:br>
            <a:r>
              <a:rPr lang="en-US" dirty="0" smtClean="0"/>
              <a:t>Machine Learning</a:t>
            </a:r>
            <a:endParaRPr lang="en-US" dirty="0"/>
          </a:p>
        </p:txBody>
      </p:sp>
      <p:sp>
        <p:nvSpPr>
          <p:cNvPr id="3" name="Text Placeholder 2"/>
          <p:cNvSpPr>
            <a:spLocks noGrp="1"/>
          </p:cNvSpPr>
          <p:nvPr>
            <p:ph type="body" sz="quarter" idx="14"/>
          </p:nvPr>
        </p:nvSpPr>
        <p:spPr>
          <a:xfrm>
            <a:off x="273050" y="4572000"/>
            <a:ext cx="6971030" cy="1910079"/>
          </a:xfrm>
        </p:spPr>
        <p:txBody>
          <a:bodyPr/>
          <a:lstStyle/>
          <a:p>
            <a:r>
              <a:rPr lang="en-US" dirty="0" smtClean="0"/>
              <a:t>Joseph B Rickert &amp; Robert Horton</a:t>
            </a:r>
          </a:p>
          <a:p>
            <a:r>
              <a:rPr lang="en-US" dirty="0" smtClean="0"/>
              <a:t>Microsoft</a:t>
            </a:r>
          </a:p>
        </p:txBody>
      </p:sp>
      <p:sp>
        <p:nvSpPr>
          <p:cNvPr id="4" name="TextBox 3"/>
          <p:cNvSpPr txBox="1"/>
          <p:nvPr/>
        </p:nvSpPr>
        <p:spPr>
          <a:xfrm>
            <a:off x="1107440" y="487680"/>
            <a:ext cx="84226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ACM Data Science Camp 2015</a:t>
            </a:r>
          </a:p>
        </p:txBody>
      </p:sp>
    </p:spTree>
    <p:extLst>
      <p:ext uri="{BB962C8B-B14F-4D97-AF65-F5344CB8AC3E}">
        <p14:creationId xmlns:p14="http://schemas.microsoft.com/office/powerpoint/2010/main" val="24381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05821" y="257855"/>
            <a:ext cx="9601200" cy="6413941"/>
          </a:xfrm>
          <a:prstGeom prst="rect">
            <a:avLst/>
          </a:prstGeom>
        </p:spPr>
      </p:pic>
    </p:spTree>
    <p:extLst>
      <p:ext uri="{BB962C8B-B14F-4D97-AF65-F5344CB8AC3E}">
        <p14:creationId xmlns:p14="http://schemas.microsoft.com/office/powerpoint/2010/main" val="240168200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1363087" y="1308368"/>
            <a:ext cx="9701665" cy="4751395"/>
          </a:xfrm>
          <a:prstGeom prst="rect">
            <a:avLst/>
          </a:prstGeom>
        </p:spPr>
        <p:txBody>
          <a:bodyPr/>
          <a:lstStyle/>
          <a:p>
            <a:endParaRPr lang="en-US" dirty="0"/>
          </a:p>
        </p:txBody>
      </p:sp>
      <p:sp>
        <p:nvSpPr>
          <p:cNvPr id="5" name="Title 4"/>
          <p:cNvSpPr>
            <a:spLocks noGrp="1"/>
          </p:cNvSpPr>
          <p:nvPr>
            <p:ph type="title"/>
          </p:nvPr>
        </p:nvSpPr>
        <p:spPr>
          <a:xfrm>
            <a:off x="75420" y="86129"/>
            <a:ext cx="11919356" cy="1351952"/>
          </a:xfrm>
        </p:spPr>
        <p:txBody>
          <a:bodyPr/>
          <a:lstStyle/>
          <a:p>
            <a:r>
              <a:rPr lang="en-US" dirty="0" smtClean="0"/>
              <a:t>R packages are organized into Task Views</a:t>
            </a:r>
            <a:endParaRPr lang="en-US" dirty="0"/>
          </a:p>
        </p:txBody>
      </p:sp>
      <p:pic>
        <p:nvPicPr>
          <p:cNvPr id="7" name="Picture 6">
            <a:hlinkClick r:id="rId3"/>
          </p:cNvPr>
          <p:cNvPicPr>
            <a:picLocks noChangeAspect="1"/>
          </p:cNvPicPr>
          <p:nvPr/>
        </p:nvPicPr>
        <p:blipFill>
          <a:blip r:embed="rId4"/>
          <a:stretch>
            <a:fillRect/>
          </a:stretch>
        </p:blipFill>
        <p:spPr>
          <a:xfrm>
            <a:off x="75420" y="1119848"/>
            <a:ext cx="12276998" cy="5486178"/>
          </a:xfrm>
          <a:prstGeom prst="rect">
            <a:avLst/>
          </a:prstGeom>
        </p:spPr>
      </p:pic>
    </p:spTree>
    <p:extLst>
      <p:ext uri="{BB962C8B-B14F-4D97-AF65-F5344CB8AC3E}">
        <p14:creationId xmlns:p14="http://schemas.microsoft.com/office/powerpoint/2010/main" val="10873212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5358993" y="2797810"/>
            <a:ext cx="2335866" cy="13989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p:txBody>
          <a:bodyPr/>
          <a:lstStyle/>
          <a:p>
            <a:r>
              <a:rPr lang="en-US" dirty="0" smtClean="0"/>
              <a:t>What’s your goal in learning R?</a:t>
            </a:r>
            <a:endParaRPr lang="en-US" dirty="0"/>
          </a:p>
        </p:txBody>
      </p:sp>
      <p:sp>
        <p:nvSpPr>
          <p:cNvPr id="4" name="Slide Number Placeholder 3"/>
          <p:cNvSpPr>
            <a:spLocks noGrp="1"/>
          </p:cNvSpPr>
          <p:nvPr>
            <p:ph type="sldNum" sz="quarter" idx="4294967295"/>
          </p:nvPr>
        </p:nvSpPr>
        <p:spPr/>
        <p:txBody>
          <a:bodyPr/>
          <a:lstStyle/>
          <a:p>
            <a:fld id="{F3C60A39-4AFD-43E9-A649-069B6F615F5B}" type="slidenum">
              <a:rPr lang="en-US" smtClean="0"/>
              <a:pPr/>
              <a:t>12</a:t>
            </a:fld>
            <a:endParaRPr lang="en-US" dirty="0"/>
          </a:p>
        </p:txBody>
      </p:sp>
      <p:cxnSp>
        <p:nvCxnSpPr>
          <p:cNvPr id="6" name="Straight Arrow Connector 5"/>
          <p:cNvCxnSpPr/>
          <p:nvPr/>
        </p:nvCxnSpPr>
        <p:spPr>
          <a:xfrm flipV="1">
            <a:off x="5189982" y="1709772"/>
            <a:ext cx="0" cy="30309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207917" y="4740733"/>
            <a:ext cx="52070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84013" y="1374375"/>
            <a:ext cx="3186395" cy="4330032"/>
          </a:xfrm>
          <a:prstGeom prst="rect">
            <a:avLst/>
          </a:prstGeom>
          <a:noFill/>
        </p:spPr>
        <p:txBody>
          <a:bodyPr wrap="square" rtlCol="0">
            <a:spAutoFit/>
          </a:bodyPr>
          <a:lstStyle/>
          <a:p>
            <a:r>
              <a:rPr lang="en-US" sz="1836" b="1" dirty="0">
                <a:solidFill>
                  <a:schemeClr val="accent1"/>
                </a:solidFill>
              </a:rPr>
              <a:t>Levels of R Skill</a:t>
            </a:r>
          </a:p>
          <a:p>
            <a:endParaRPr lang="en-US" sz="1836" dirty="0"/>
          </a:p>
          <a:p>
            <a:r>
              <a:rPr lang="en-US" sz="1836" dirty="0"/>
              <a:t>Write production grade code</a:t>
            </a:r>
          </a:p>
          <a:p>
            <a:endParaRPr lang="en-US" sz="1836" dirty="0"/>
          </a:p>
          <a:p>
            <a:r>
              <a:rPr lang="en-US" sz="1836" dirty="0"/>
              <a:t>Write an R package</a:t>
            </a:r>
          </a:p>
          <a:p>
            <a:endParaRPr lang="en-US" sz="1836" dirty="0"/>
          </a:p>
          <a:p>
            <a:r>
              <a:rPr lang="en-US" sz="1836" dirty="0"/>
              <a:t>Write code and algorithms</a:t>
            </a:r>
          </a:p>
          <a:p>
            <a:endParaRPr lang="en-US" sz="1836" dirty="0"/>
          </a:p>
          <a:p>
            <a:r>
              <a:rPr lang="en-US" sz="1836" dirty="0"/>
              <a:t>Use R functions</a:t>
            </a:r>
          </a:p>
          <a:p>
            <a:endParaRPr lang="en-US" sz="1836" dirty="0"/>
          </a:p>
          <a:p>
            <a:r>
              <a:rPr lang="en-US" sz="1836" dirty="0"/>
              <a:t>Use a GUI</a:t>
            </a:r>
          </a:p>
          <a:p>
            <a:endParaRPr lang="en-US" sz="1836" dirty="0"/>
          </a:p>
          <a:p>
            <a:endParaRPr lang="en-US" sz="1836" dirty="0"/>
          </a:p>
          <a:p>
            <a:endParaRPr lang="en-US" sz="1836" dirty="0"/>
          </a:p>
          <a:p>
            <a:endParaRPr lang="en-US" sz="1836" dirty="0"/>
          </a:p>
        </p:txBody>
      </p:sp>
      <p:sp>
        <p:nvSpPr>
          <p:cNvPr id="5" name="Right Arrow 4"/>
          <p:cNvSpPr/>
          <p:nvPr/>
        </p:nvSpPr>
        <p:spPr>
          <a:xfrm>
            <a:off x="7811434" y="1865206"/>
            <a:ext cx="1977423" cy="50552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36" dirty="0">
                <a:solidFill>
                  <a:srgbClr val="002060"/>
                </a:solidFill>
              </a:rPr>
              <a:t> </a:t>
            </a:r>
            <a:r>
              <a:rPr lang="en-US" sz="1224" dirty="0">
                <a:solidFill>
                  <a:srgbClr val="002060"/>
                </a:solidFill>
              </a:rPr>
              <a:t>R developer</a:t>
            </a:r>
          </a:p>
        </p:txBody>
      </p:sp>
      <p:sp>
        <p:nvSpPr>
          <p:cNvPr id="9" name="Right Arrow 8"/>
          <p:cNvSpPr/>
          <p:nvPr/>
        </p:nvSpPr>
        <p:spPr>
          <a:xfrm>
            <a:off x="6871750" y="2444088"/>
            <a:ext cx="1904065" cy="466302"/>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24" dirty="0">
                <a:solidFill>
                  <a:srgbClr val="002060"/>
                </a:solidFill>
              </a:rPr>
              <a:t>R contributor</a:t>
            </a:r>
          </a:p>
        </p:txBody>
      </p:sp>
      <p:sp>
        <p:nvSpPr>
          <p:cNvPr id="10" name="Right Arrow 9"/>
          <p:cNvSpPr/>
          <p:nvPr/>
        </p:nvSpPr>
        <p:spPr>
          <a:xfrm>
            <a:off x="5907369" y="2992102"/>
            <a:ext cx="1476622" cy="466302"/>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24" dirty="0">
                <a:solidFill>
                  <a:srgbClr val="002060"/>
                </a:solidFill>
              </a:rPr>
              <a:t> R programmer</a:t>
            </a:r>
          </a:p>
        </p:txBody>
      </p:sp>
      <p:sp>
        <p:nvSpPr>
          <p:cNvPr id="13" name="Right Arrow 12"/>
          <p:cNvSpPr/>
          <p:nvPr/>
        </p:nvSpPr>
        <p:spPr>
          <a:xfrm>
            <a:off x="5596502" y="3606211"/>
            <a:ext cx="1165754" cy="466302"/>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24" dirty="0">
                <a:solidFill>
                  <a:srgbClr val="002060"/>
                </a:solidFill>
              </a:rPr>
              <a:t>R user</a:t>
            </a:r>
          </a:p>
        </p:txBody>
      </p:sp>
      <p:sp>
        <p:nvSpPr>
          <p:cNvPr id="14" name="Right Arrow 13"/>
          <p:cNvSpPr/>
          <p:nvPr/>
        </p:nvSpPr>
        <p:spPr>
          <a:xfrm>
            <a:off x="5358993" y="4196714"/>
            <a:ext cx="936961" cy="466302"/>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24" dirty="0">
                <a:solidFill>
                  <a:srgbClr val="002060"/>
                </a:solidFill>
              </a:rPr>
              <a:t>R aware</a:t>
            </a:r>
          </a:p>
        </p:txBody>
      </p:sp>
      <p:sp>
        <p:nvSpPr>
          <p:cNvPr id="7" name="Rectangle 6"/>
          <p:cNvSpPr/>
          <p:nvPr/>
        </p:nvSpPr>
        <p:spPr>
          <a:xfrm>
            <a:off x="5220265" y="5129319"/>
            <a:ext cx="5207035" cy="233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24" dirty="0"/>
              <a:t>Hours of use</a:t>
            </a:r>
          </a:p>
        </p:txBody>
      </p:sp>
      <p:sp>
        <p:nvSpPr>
          <p:cNvPr id="8" name="Rectangle 7"/>
          <p:cNvSpPr/>
          <p:nvPr/>
        </p:nvSpPr>
        <p:spPr>
          <a:xfrm>
            <a:off x="5633180" y="4890188"/>
            <a:ext cx="388585" cy="1554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24" dirty="0"/>
              <a:t>10</a:t>
            </a:r>
          </a:p>
        </p:txBody>
      </p:sp>
      <p:sp>
        <p:nvSpPr>
          <p:cNvPr id="15" name="Rectangle 14"/>
          <p:cNvSpPr/>
          <p:nvPr/>
        </p:nvSpPr>
        <p:spPr>
          <a:xfrm>
            <a:off x="9482349" y="4896167"/>
            <a:ext cx="777169" cy="1554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24" dirty="0"/>
              <a:t>10,000</a:t>
            </a:r>
          </a:p>
        </p:txBody>
      </p:sp>
      <p:sp>
        <p:nvSpPr>
          <p:cNvPr id="16" name="TextBox 15"/>
          <p:cNvSpPr txBox="1"/>
          <p:nvPr/>
        </p:nvSpPr>
        <p:spPr>
          <a:xfrm>
            <a:off x="5220265" y="5517903"/>
            <a:ext cx="5207035" cy="382308"/>
          </a:xfrm>
          <a:prstGeom prst="rect">
            <a:avLst/>
          </a:prstGeom>
          <a:noFill/>
        </p:spPr>
        <p:txBody>
          <a:bodyPr wrap="square" rtlCol="0">
            <a:spAutoFit/>
          </a:bodyPr>
          <a:lstStyle/>
          <a:p>
            <a:r>
              <a:rPr lang="en-US" sz="1836" dirty="0">
                <a:solidFill>
                  <a:schemeClr val="accent3"/>
                </a:solidFill>
              </a:rPr>
              <a:t>The Malcolm Gladwell “</a:t>
            </a:r>
            <a:r>
              <a:rPr lang="en-US" sz="1836" dirty="0" smtClean="0">
                <a:solidFill>
                  <a:schemeClr val="accent3"/>
                </a:solidFill>
              </a:rPr>
              <a:t>Outliers” </a:t>
            </a:r>
            <a:r>
              <a:rPr lang="en-US" sz="1836" dirty="0">
                <a:solidFill>
                  <a:schemeClr val="accent3"/>
                </a:solidFill>
              </a:rPr>
              <a:t>Scale</a:t>
            </a:r>
          </a:p>
        </p:txBody>
      </p:sp>
    </p:spTree>
    <p:extLst>
      <p:ext uri="{BB962C8B-B14F-4D97-AF65-F5344CB8AC3E}">
        <p14:creationId xmlns:p14="http://schemas.microsoft.com/office/powerpoint/2010/main" val="743302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8"/>
            <a:ext cx="6402388" cy="2943152"/>
          </a:xfrm>
        </p:spPr>
        <p:txBody>
          <a:bodyPr/>
          <a:lstStyle/>
          <a:p>
            <a:pPr algn="ctr"/>
            <a:r>
              <a:rPr lang="en-US" dirty="0" smtClean="0"/>
              <a:t/>
            </a:r>
            <a:br>
              <a:rPr lang="en-US" dirty="0" smtClean="0"/>
            </a:br>
            <a:r>
              <a:rPr lang="en-US" dirty="0" smtClean="0"/>
              <a:t>Let’s Look at R</a:t>
            </a:r>
            <a:endParaRPr lang="en-US" dirty="0"/>
          </a:p>
        </p:txBody>
      </p:sp>
    </p:spTree>
    <p:extLst>
      <p:ext uri="{BB962C8B-B14F-4D97-AF65-F5344CB8AC3E}">
        <p14:creationId xmlns:p14="http://schemas.microsoft.com/office/powerpoint/2010/main" val="206795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8"/>
            <a:ext cx="6402388" cy="2943152"/>
          </a:xfrm>
        </p:spPr>
        <p:txBody>
          <a:bodyPr/>
          <a:lstStyle/>
          <a:p>
            <a:pPr algn="ctr"/>
            <a:r>
              <a:rPr lang="en-US" dirty="0" smtClean="0"/>
              <a:t/>
            </a:r>
            <a:br>
              <a:rPr lang="en-US" dirty="0" smtClean="0"/>
            </a:br>
            <a:r>
              <a:rPr lang="en-US" dirty="0" smtClean="0"/>
              <a:t>Scaling up with </a:t>
            </a:r>
            <a:br>
              <a:rPr lang="en-US" dirty="0" smtClean="0"/>
            </a:br>
            <a:r>
              <a:rPr lang="en-US" dirty="0" smtClean="0"/>
              <a:t>RRE and Azure</a:t>
            </a:r>
            <a:endParaRPr lang="en-US" dirty="0"/>
          </a:p>
        </p:txBody>
      </p:sp>
    </p:spTree>
    <p:extLst>
      <p:ext uri="{BB962C8B-B14F-4D97-AF65-F5344CB8AC3E}">
        <p14:creationId xmlns:p14="http://schemas.microsoft.com/office/powerpoint/2010/main" val="318824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Revolution R Enterprise </a:t>
            </a:r>
            <a:endParaRPr lang="en-US" dirty="0"/>
          </a:p>
        </p:txBody>
      </p:sp>
      <p:sp>
        <p:nvSpPr>
          <p:cNvPr id="8" name="Content Placeholder 7"/>
          <p:cNvSpPr>
            <a:spLocks noGrp="1"/>
          </p:cNvSpPr>
          <p:nvPr>
            <p:ph idx="4294967295"/>
          </p:nvPr>
        </p:nvSpPr>
        <p:spPr>
          <a:xfrm>
            <a:off x="503468" y="3471342"/>
            <a:ext cx="11158445" cy="2696123"/>
          </a:xfrm>
          <a:prstGeom prst="rect">
            <a:avLst/>
          </a:prstGeom>
        </p:spPr>
        <p:txBody>
          <a:bodyPr/>
          <a:lstStyle/>
          <a:p>
            <a:r>
              <a:rPr lang="en-US" sz="3200" dirty="0" smtClean="0"/>
              <a:t>Start with open source R</a:t>
            </a:r>
          </a:p>
          <a:p>
            <a:r>
              <a:rPr lang="en-US" sz="3200" dirty="0" smtClean="0"/>
              <a:t>Recompile with the Intel MKL</a:t>
            </a:r>
          </a:p>
          <a:p>
            <a:r>
              <a:rPr lang="en-US" sz="3200" dirty="0" smtClean="0"/>
              <a:t>Add a distributed computing layer to go underneath R that runs across multiple big data platforms</a:t>
            </a:r>
          </a:p>
          <a:p>
            <a:r>
              <a:rPr lang="en-US" sz="3200" dirty="0" smtClean="0"/>
              <a:t>Add a suite of custom Parallel External Memory Algorithms</a:t>
            </a:r>
            <a:endParaRPr lang="en-US" sz="3200" dirty="0"/>
          </a:p>
        </p:txBody>
      </p:sp>
      <p:sp>
        <p:nvSpPr>
          <p:cNvPr id="10" name="Content Placeholder 6"/>
          <p:cNvSpPr txBox="1">
            <a:spLocks/>
          </p:cNvSpPr>
          <p:nvPr/>
        </p:nvSpPr>
        <p:spPr>
          <a:xfrm>
            <a:off x="1483614" y="1892767"/>
            <a:ext cx="6324886" cy="3095161"/>
          </a:xfrm>
          <a:prstGeom prst="rect">
            <a:avLst/>
          </a:prstGeom>
        </p:spPr>
        <p:txBody>
          <a:bodyPr lIns="0" tIns="0" rIns="0" bIns="0"/>
          <a:lstStyle>
            <a:lvl1pPr marL="169863" indent="-169863" algn="l" defTabSz="914400" rtl="0" eaLnBrk="1" latinLnBrk="0" hangingPunct="1">
              <a:lnSpc>
                <a:spcPct val="100000"/>
              </a:lnSpc>
              <a:spcBef>
                <a:spcPts val="0"/>
              </a:spcBef>
              <a:spcAft>
                <a:spcPts val="200"/>
              </a:spcAft>
              <a:buClr>
                <a:schemeClr val="accent1"/>
              </a:buClr>
              <a:buFont typeface="Wingdings" panose="05000000000000000000" pitchFamily="2" charset="2"/>
              <a:buChar char="§"/>
              <a:defRPr lang="en-US" sz="1700" kern="1200" dirty="0" smtClean="0">
                <a:solidFill>
                  <a:schemeClr val="tx2"/>
                </a:solidFill>
                <a:latin typeface="+mn-lt"/>
                <a:ea typeface="+mn-ea"/>
                <a:cs typeface="+mn-cs"/>
              </a:defRPr>
            </a:lvl1pPr>
            <a:lvl2pPr marL="514350" indent="-222250" algn="l" defTabSz="914400" rtl="0" eaLnBrk="1" latinLnBrk="0" hangingPunct="1">
              <a:lnSpc>
                <a:spcPct val="100000"/>
              </a:lnSpc>
              <a:spcBef>
                <a:spcPct val="20000"/>
              </a:spcBef>
              <a:spcAft>
                <a:spcPts val="200"/>
              </a:spcAft>
              <a:buFont typeface="Arial" panose="020B0604020202020204" pitchFamily="34" charset="0"/>
              <a:buChar char="–"/>
              <a:defRPr lang="en-US" sz="1500" kern="1200">
                <a:solidFill>
                  <a:schemeClr val="tx2"/>
                </a:solidFill>
                <a:latin typeface="+mn-lt"/>
                <a:ea typeface="+mn-ea"/>
                <a:cs typeface="+mn-cs"/>
              </a:defRPr>
            </a:lvl2pPr>
            <a:lvl3pPr marL="744538" indent="-117475" algn="l" defTabSz="914400" rtl="0" eaLnBrk="1" latinLnBrk="0" hangingPunct="1">
              <a:lnSpc>
                <a:spcPct val="100000"/>
              </a:lnSpc>
              <a:spcBef>
                <a:spcPts val="200"/>
              </a:spcBef>
              <a:spcAft>
                <a:spcPts val="200"/>
              </a:spcAft>
              <a:buClr>
                <a:schemeClr val="accent1"/>
              </a:buClr>
              <a:buFont typeface="Arial" panose="020B0604020202020204" pitchFamily="34" charset="0"/>
              <a:buChar char="•"/>
              <a:tabLst/>
              <a:defRPr lang="en-US" sz="1500" kern="1200">
                <a:solidFill>
                  <a:schemeClr val="tx2"/>
                </a:solidFill>
                <a:latin typeface="+mn-lt"/>
                <a:ea typeface="+mn-ea"/>
                <a:cs typeface="+mn-cs"/>
              </a:defRPr>
            </a:lvl3pPr>
            <a:lvl4pPr marL="1027113" indent="-169863" algn="l" defTabSz="914400" rtl="0" eaLnBrk="1" latinLnBrk="0" hangingPunct="1">
              <a:lnSpc>
                <a:spcPct val="100000"/>
              </a:lnSpc>
              <a:spcBef>
                <a:spcPts val="200"/>
              </a:spcBef>
              <a:spcAft>
                <a:spcPts val="200"/>
              </a:spcAft>
              <a:buFont typeface="Arial" panose="020B0604020202020204" pitchFamily="34" charset="0"/>
              <a:buChar char="–"/>
              <a:tabLst/>
              <a:defRPr lang="en-US" sz="1300" kern="1200">
                <a:solidFill>
                  <a:schemeClr val="tx2"/>
                </a:solidFill>
                <a:latin typeface="+mn-lt"/>
                <a:ea typeface="+mn-ea"/>
                <a:cs typeface="+mn-cs"/>
              </a:defRPr>
            </a:lvl4pPr>
            <a:lvl5pPr marL="1201738" indent="-117475" algn="l" defTabSz="914400" rtl="0" eaLnBrk="1" latinLnBrk="0" hangingPunct="1">
              <a:lnSpc>
                <a:spcPct val="100000"/>
              </a:lnSpc>
              <a:spcBef>
                <a:spcPts val="250"/>
              </a:spcBef>
              <a:spcAft>
                <a:spcPts val="200"/>
              </a:spcAft>
              <a:buClr>
                <a:schemeClr val="accent1"/>
              </a:buClr>
              <a:buFont typeface="Arial" panose="020B0604020202020204" pitchFamily="34" charset="0"/>
              <a:buChar char="•"/>
              <a:defRPr lang="en-US" sz="1100" kern="1200">
                <a:solidFill>
                  <a:schemeClr val="tx2"/>
                </a:solidFill>
                <a:latin typeface="+mn-lt"/>
                <a:ea typeface="+mn-ea"/>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1243463" fontAlgn="auto">
              <a:buClr>
                <a:srgbClr val="F15D22"/>
              </a:buClr>
              <a:buNone/>
            </a:pPr>
            <a:endParaRPr sz="2448" dirty="0">
              <a:solidFill>
                <a:srgbClr val="515254"/>
              </a:solidFill>
              <a:latin typeface="+mj-lt"/>
            </a:endParaRPr>
          </a:p>
        </p:txBody>
      </p:sp>
      <p:cxnSp>
        <p:nvCxnSpPr>
          <p:cNvPr id="13" name="Straight Connector 12"/>
          <p:cNvCxnSpPr/>
          <p:nvPr/>
        </p:nvCxnSpPr>
        <p:spPr>
          <a:xfrm>
            <a:off x="503468" y="3130677"/>
            <a:ext cx="5236505" cy="476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34463" y="588446"/>
            <a:ext cx="2830289" cy="3566160"/>
          </a:xfrm>
          <a:prstGeom prst="rect">
            <a:avLst/>
          </a:prstGeom>
        </p:spPr>
      </p:pic>
      <p:sp>
        <p:nvSpPr>
          <p:cNvPr id="3" name="TextBox 2"/>
          <p:cNvSpPr txBox="1"/>
          <p:nvPr/>
        </p:nvSpPr>
        <p:spPr>
          <a:xfrm>
            <a:off x="274639" y="1212850"/>
            <a:ext cx="7729674" cy="1791260"/>
          </a:xfrm>
          <a:prstGeom prst="rect">
            <a:avLst/>
          </a:prstGeom>
          <a:noFill/>
        </p:spPr>
        <p:txBody>
          <a:bodyPr wrap="square" lIns="182880" tIns="146304" rIns="182880" bIns="146304" rtlCol="0">
            <a:spAutoFit/>
          </a:bodyPr>
          <a:lstStyle/>
          <a:p>
            <a:pPr>
              <a:lnSpc>
                <a:spcPct val="90000"/>
              </a:lnSpc>
              <a:spcAft>
                <a:spcPts val="600"/>
              </a:spcAft>
            </a:pPr>
            <a:r>
              <a:rPr lang="en-US" sz="3600" dirty="0" smtClean="0">
                <a:solidFill>
                  <a:srgbClr val="FF0000"/>
                </a:solidFill>
              </a:rPr>
              <a:t>RRE</a:t>
            </a:r>
            <a:r>
              <a:rPr lang="en-US" sz="3600" dirty="0" smtClean="0">
                <a:gradFill>
                  <a:gsLst>
                    <a:gs pos="2917">
                      <a:schemeClr val="tx1"/>
                    </a:gs>
                    <a:gs pos="30000">
                      <a:schemeClr val="tx1"/>
                    </a:gs>
                  </a:gsLst>
                  <a:lin ang="5400000" scaled="0"/>
                </a:gradFill>
              </a:rPr>
              <a:t> is a distribution of the R language designed for Distributed Computing with Big Data</a:t>
            </a:r>
            <a:endParaRPr lang="en-US" sz="36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5374994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ScaleR</a:t>
            </a:r>
            <a:r>
              <a:rPr lang="en-US" dirty="0" smtClean="0"/>
              <a:t> Functions &amp; Algorithms</a:t>
            </a:r>
            <a:endParaRPr lang="en-US" dirty="0"/>
          </a:p>
        </p:txBody>
      </p:sp>
      <p:sp>
        <p:nvSpPr>
          <p:cNvPr id="9" name="Rectangle 8"/>
          <p:cNvSpPr/>
          <p:nvPr/>
        </p:nvSpPr>
        <p:spPr>
          <a:xfrm>
            <a:off x="208128" y="1942923"/>
            <a:ext cx="3937659" cy="157381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r>
              <a:rPr lang="en-US" sz="1224" dirty="0">
                <a:solidFill>
                  <a:schemeClr val="tx1"/>
                </a:solidFill>
              </a:rPr>
              <a:t>Data import – Delimited, Fixed, SAS, SPSS, OBDC</a:t>
            </a:r>
          </a:p>
          <a:p>
            <a:pPr marL="388541" indent="-388541">
              <a:buFont typeface="Wingdings" charset="2"/>
              <a:buChar char="§"/>
            </a:pPr>
            <a:r>
              <a:rPr lang="en-US" sz="1224" dirty="0">
                <a:solidFill>
                  <a:schemeClr val="tx1"/>
                </a:solidFill>
              </a:rPr>
              <a:t>Variable creation &amp; transformation</a:t>
            </a:r>
          </a:p>
          <a:p>
            <a:pPr marL="388541" indent="-388541">
              <a:buFont typeface="Wingdings" charset="2"/>
              <a:buChar char="§"/>
            </a:pPr>
            <a:r>
              <a:rPr lang="en-US" sz="1224" dirty="0">
                <a:solidFill>
                  <a:schemeClr val="tx1"/>
                </a:solidFill>
              </a:rPr>
              <a:t>Recode variables</a:t>
            </a:r>
          </a:p>
          <a:p>
            <a:pPr marL="388541" indent="-388541">
              <a:buFont typeface="Wingdings" charset="2"/>
              <a:buChar char="§"/>
            </a:pPr>
            <a:r>
              <a:rPr lang="en-US" sz="1224" dirty="0">
                <a:solidFill>
                  <a:schemeClr val="tx1"/>
                </a:solidFill>
              </a:rPr>
              <a:t>Factor variables</a:t>
            </a:r>
          </a:p>
          <a:p>
            <a:pPr marL="388541" indent="-388541">
              <a:buFont typeface="Wingdings" charset="2"/>
              <a:buChar char="§"/>
            </a:pPr>
            <a:r>
              <a:rPr lang="en-US" sz="1224" dirty="0">
                <a:solidFill>
                  <a:schemeClr val="tx1"/>
                </a:solidFill>
              </a:rPr>
              <a:t>Missing value handling</a:t>
            </a:r>
          </a:p>
          <a:p>
            <a:pPr marL="388541" indent="-388541">
              <a:buFont typeface="Wingdings" charset="2"/>
              <a:buChar char="§"/>
            </a:pPr>
            <a:r>
              <a:rPr lang="en-US" sz="1224" dirty="0">
                <a:solidFill>
                  <a:schemeClr val="tx1"/>
                </a:solidFill>
              </a:rPr>
              <a:t>Sort, Merge, Split</a:t>
            </a:r>
          </a:p>
          <a:p>
            <a:pPr marL="388541" indent="-388541">
              <a:buFont typeface="Wingdings" charset="2"/>
              <a:buChar char="§"/>
            </a:pPr>
            <a:r>
              <a:rPr lang="en-US" sz="1224" dirty="0">
                <a:solidFill>
                  <a:schemeClr val="tx1"/>
                </a:solidFill>
              </a:rPr>
              <a:t>Aggregate by category (means, sums)</a:t>
            </a:r>
          </a:p>
        </p:txBody>
      </p:sp>
      <p:sp>
        <p:nvSpPr>
          <p:cNvPr id="11" name="Rectangle 10"/>
          <p:cNvSpPr/>
          <p:nvPr/>
        </p:nvSpPr>
        <p:spPr>
          <a:xfrm>
            <a:off x="208127" y="3808130"/>
            <a:ext cx="4041281" cy="231915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r>
              <a:rPr lang="en-US" sz="1224" dirty="0">
                <a:solidFill>
                  <a:schemeClr val="tx1"/>
                </a:solidFill>
              </a:rPr>
              <a:t>Min / Max, Mean, Median (approx.)</a:t>
            </a:r>
          </a:p>
          <a:p>
            <a:pPr marL="388541" indent="-388541">
              <a:buFont typeface="Wingdings" charset="2"/>
              <a:buChar char="§"/>
            </a:pPr>
            <a:r>
              <a:rPr lang="en-US" sz="1224" dirty="0">
                <a:solidFill>
                  <a:schemeClr val="tx1"/>
                </a:solidFill>
              </a:rPr>
              <a:t>Quantiles (approx.)</a:t>
            </a:r>
          </a:p>
          <a:p>
            <a:pPr marL="388541" indent="-388541">
              <a:buFont typeface="Wingdings" charset="2"/>
              <a:buChar char="§"/>
            </a:pPr>
            <a:r>
              <a:rPr lang="en-US" sz="1224" dirty="0">
                <a:solidFill>
                  <a:schemeClr val="tx1"/>
                </a:solidFill>
              </a:rPr>
              <a:t>Standard Deviation</a:t>
            </a:r>
          </a:p>
          <a:p>
            <a:pPr marL="388541" indent="-388541">
              <a:buFont typeface="Wingdings" charset="2"/>
              <a:buChar char="§"/>
            </a:pPr>
            <a:r>
              <a:rPr lang="en-US" sz="1224" dirty="0">
                <a:solidFill>
                  <a:schemeClr val="tx1"/>
                </a:solidFill>
              </a:rPr>
              <a:t>Variance</a:t>
            </a:r>
          </a:p>
          <a:p>
            <a:pPr marL="388541" indent="-388541">
              <a:buFont typeface="Wingdings" charset="2"/>
              <a:buChar char="§"/>
            </a:pPr>
            <a:r>
              <a:rPr lang="en-US" sz="1224" dirty="0">
                <a:solidFill>
                  <a:schemeClr val="tx1"/>
                </a:solidFill>
              </a:rPr>
              <a:t>Correlation</a:t>
            </a:r>
          </a:p>
          <a:p>
            <a:pPr marL="388541" indent="-388541">
              <a:buFont typeface="Wingdings" charset="2"/>
              <a:buChar char="§"/>
            </a:pPr>
            <a:r>
              <a:rPr lang="en-US" sz="1224" dirty="0">
                <a:solidFill>
                  <a:schemeClr val="tx1"/>
                </a:solidFill>
              </a:rPr>
              <a:t>Covariance</a:t>
            </a:r>
          </a:p>
          <a:p>
            <a:pPr marL="388541" indent="-388541">
              <a:buFont typeface="Wingdings" charset="2"/>
              <a:buChar char="§"/>
            </a:pPr>
            <a:r>
              <a:rPr lang="en-US" sz="1224" dirty="0">
                <a:solidFill>
                  <a:schemeClr val="tx1"/>
                </a:solidFill>
              </a:rPr>
              <a:t>Sum of Squares (cross product matrix for set variables)</a:t>
            </a:r>
          </a:p>
          <a:p>
            <a:pPr marL="388541" indent="-388541">
              <a:buFont typeface="Wingdings" charset="2"/>
              <a:buChar char="§"/>
            </a:pPr>
            <a:r>
              <a:rPr lang="en-US" sz="1224" dirty="0">
                <a:solidFill>
                  <a:schemeClr val="tx1"/>
                </a:solidFill>
              </a:rPr>
              <a:t>Pairwise Cross tabs</a:t>
            </a:r>
          </a:p>
          <a:p>
            <a:pPr marL="388541" indent="-388541">
              <a:buFont typeface="Wingdings" charset="2"/>
              <a:buChar char="§"/>
            </a:pPr>
            <a:r>
              <a:rPr lang="en-US" sz="1224" dirty="0">
                <a:solidFill>
                  <a:schemeClr val="tx1"/>
                </a:solidFill>
              </a:rPr>
              <a:t>Risk Ratio &amp; Odds Ratio</a:t>
            </a:r>
          </a:p>
          <a:p>
            <a:pPr marL="388541" indent="-388541">
              <a:buFont typeface="Wingdings" charset="2"/>
              <a:buChar char="§"/>
            </a:pPr>
            <a:r>
              <a:rPr lang="en-US" sz="1224" dirty="0">
                <a:solidFill>
                  <a:schemeClr val="tx1"/>
                </a:solidFill>
              </a:rPr>
              <a:t>Cross-Tabulation of Data (standard tables &amp; long form)</a:t>
            </a:r>
          </a:p>
          <a:p>
            <a:pPr marL="388541" indent="-388541">
              <a:buFont typeface="Wingdings" charset="2"/>
              <a:buChar char="§"/>
            </a:pPr>
            <a:r>
              <a:rPr lang="en-US" sz="1224" dirty="0">
                <a:solidFill>
                  <a:schemeClr val="tx1"/>
                </a:solidFill>
              </a:rPr>
              <a:t>Marginal Summaries of Cross Tabulations</a:t>
            </a:r>
          </a:p>
        </p:txBody>
      </p:sp>
      <p:sp>
        <p:nvSpPr>
          <p:cNvPr id="13" name="Rectangle 12"/>
          <p:cNvSpPr/>
          <p:nvPr/>
        </p:nvSpPr>
        <p:spPr>
          <a:xfrm>
            <a:off x="4517515" y="1942923"/>
            <a:ext cx="3649818" cy="1113946"/>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r>
              <a:rPr lang="en-US" sz="1224" dirty="0">
                <a:solidFill>
                  <a:schemeClr val="tx1"/>
                </a:solidFill>
              </a:rPr>
              <a:t>Chi Square Test</a:t>
            </a:r>
          </a:p>
          <a:p>
            <a:pPr marL="388541" indent="-388541">
              <a:buFont typeface="Wingdings" charset="2"/>
              <a:buChar char="§"/>
            </a:pPr>
            <a:r>
              <a:rPr lang="en-US" sz="1224" dirty="0">
                <a:solidFill>
                  <a:schemeClr val="tx1"/>
                </a:solidFill>
              </a:rPr>
              <a:t>Kendall Rank Correlation</a:t>
            </a:r>
          </a:p>
          <a:p>
            <a:pPr marL="388541" indent="-388541">
              <a:buFont typeface="Wingdings" charset="2"/>
              <a:buChar char="§"/>
            </a:pPr>
            <a:r>
              <a:rPr lang="en-US" sz="1224" dirty="0">
                <a:solidFill>
                  <a:schemeClr val="tx1"/>
                </a:solidFill>
              </a:rPr>
              <a:t>Fisher’s Exact Test</a:t>
            </a:r>
          </a:p>
          <a:p>
            <a:pPr marL="388541" indent="-388541">
              <a:buFont typeface="Wingdings" charset="2"/>
              <a:buChar char="§"/>
            </a:pPr>
            <a:r>
              <a:rPr lang="en-US" sz="1224" dirty="0">
                <a:solidFill>
                  <a:schemeClr val="tx1"/>
                </a:solidFill>
              </a:rPr>
              <a:t>Student’s t-Test</a:t>
            </a:r>
          </a:p>
        </p:txBody>
      </p:sp>
      <p:sp>
        <p:nvSpPr>
          <p:cNvPr id="18" name="Rectangle 17"/>
          <p:cNvSpPr/>
          <p:nvPr/>
        </p:nvSpPr>
        <p:spPr>
          <a:xfrm>
            <a:off x="4517511" y="2979149"/>
            <a:ext cx="3834036" cy="7084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r>
              <a:rPr lang="en-US" sz="1224" dirty="0">
                <a:solidFill>
                  <a:schemeClr val="tx1"/>
                </a:solidFill>
              </a:rPr>
              <a:t>Subsample (observations &amp; variables)</a:t>
            </a:r>
          </a:p>
          <a:p>
            <a:pPr marL="388541" indent="-388541">
              <a:buFont typeface="Wingdings" charset="2"/>
              <a:buChar char="§"/>
            </a:pPr>
            <a:r>
              <a:rPr lang="en-US" sz="1224" dirty="0">
                <a:solidFill>
                  <a:schemeClr val="tx1"/>
                </a:solidFill>
              </a:rPr>
              <a:t>Random Sampling</a:t>
            </a:r>
          </a:p>
        </p:txBody>
      </p:sp>
      <p:sp>
        <p:nvSpPr>
          <p:cNvPr id="19" name="TextBox 18"/>
          <p:cNvSpPr txBox="1"/>
          <p:nvPr/>
        </p:nvSpPr>
        <p:spPr>
          <a:xfrm>
            <a:off x="622615" y="1632057"/>
            <a:ext cx="2901433" cy="418573"/>
          </a:xfrm>
          <a:prstGeom prst="rect">
            <a:avLst/>
          </a:prstGeom>
          <a:noFill/>
        </p:spPr>
        <p:txBody>
          <a:bodyPr wrap="square" lIns="124331" tIns="62165" rIns="124331" bIns="62165" rtlCol="0">
            <a:spAutoFit/>
          </a:bodyPr>
          <a:lstStyle/>
          <a:p>
            <a:r>
              <a:rPr lang="en-US" sz="1904" dirty="0"/>
              <a:t>Data Step</a:t>
            </a:r>
          </a:p>
        </p:txBody>
      </p:sp>
      <p:pic>
        <p:nvPicPr>
          <p:cNvPr id="20" name="Picture 19" descr="Cube HiRes.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4246" y="1657956"/>
            <a:ext cx="610221" cy="405659"/>
          </a:xfrm>
          <a:prstGeom prst="rect">
            <a:avLst/>
          </a:prstGeom>
        </p:spPr>
      </p:pic>
      <p:sp>
        <p:nvSpPr>
          <p:cNvPr id="22" name="TextBox 21"/>
          <p:cNvSpPr txBox="1"/>
          <p:nvPr/>
        </p:nvSpPr>
        <p:spPr>
          <a:xfrm>
            <a:off x="4932404" y="1642794"/>
            <a:ext cx="3282012" cy="418573"/>
          </a:xfrm>
          <a:prstGeom prst="rect">
            <a:avLst/>
          </a:prstGeom>
          <a:noFill/>
        </p:spPr>
        <p:txBody>
          <a:bodyPr wrap="square" lIns="124331" tIns="62165" rIns="124331" bIns="62165" rtlCol="0">
            <a:spAutoFit/>
          </a:bodyPr>
          <a:lstStyle/>
          <a:p>
            <a:r>
              <a:rPr lang="en-US" sz="1904" dirty="0"/>
              <a:t>Statistical Tests</a:t>
            </a:r>
          </a:p>
        </p:txBody>
      </p:sp>
      <p:pic>
        <p:nvPicPr>
          <p:cNvPr id="24" name="Picture 23" descr="HiRes.jpg"/>
          <p:cNvPicPr>
            <a:picLocks noChangeAspect="1"/>
          </p:cNvPicPr>
          <p:nvPr/>
        </p:nvPicPr>
        <p:blipFill rotWithShape="1">
          <a:blip r:embed="rId4" cstate="screen">
            <a:extLst>
              <a:ext uri="{28A0092B-C50C-407E-A947-70E740481C1C}">
                <a14:useLocalDpi xmlns:a14="http://schemas.microsoft.com/office/drawing/2010/main" val="0"/>
              </a:ext>
            </a:extLst>
          </a:blip>
          <a:srcRect l="51482" b="49100"/>
          <a:stretch/>
        </p:blipFill>
        <p:spPr>
          <a:xfrm>
            <a:off x="4397335" y="1632057"/>
            <a:ext cx="518113" cy="407671"/>
          </a:xfrm>
          <a:prstGeom prst="rect">
            <a:avLst/>
          </a:prstGeom>
        </p:spPr>
      </p:pic>
      <p:pic>
        <p:nvPicPr>
          <p:cNvPr id="28" name="Picture 27" descr="Group Gears HiRes.jpg"/>
          <p:cNvPicPr>
            <a:picLocks noChangeAspect="1"/>
          </p:cNvPicPr>
          <p:nvPr/>
        </p:nvPicPr>
        <p:blipFill rotWithShape="1">
          <a:blip r:embed="rId5" cstate="screen">
            <a:extLst>
              <a:ext uri="{28A0092B-C50C-407E-A947-70E740481C1C}">
                <a14:useLocalDpi xmlns:a14="http://schemas.microsoft.com/office/drawing/2010/main" val="0"/>
              </a:ext>
            </a:extLst>
          </a:blip>
          <a:srcRect r="52614" b="48986"/>
          <a:stretch/>
        </p:blipFill>
        <p:spPr>
          <a:xfrm>
            <a:off x="881" y="3445447"/>
            <a:ext cx="733583" cy="559748"/>
          </a:xfrm>
          <a:prstGeom prst="rect">
            <a:avLst/>
          </a:prstGeom>
        </p:spPr>
      </p:pic>
      <p:sp>
        <p:nvSpPr>
          <p:cNvPr id="30" name="TextBox 29"/>
          <p:cNvSpPr txBox="1"/>
          <p:nvPr/>
        </p:nvSpPr>
        <p:spPr>
          <a:xfrm>
            <a:off x="4932403" y="2728965"/>
            <a:ext cx="1857727" cy="418573"/>
          </a:xfrm>
          <a:prstGeom prst="rect">
            <a:avLst/>
          </a:prstGeom>
          <a:noFill/>
        </p:spPr>
        <p:txBody>
          <a:bodyPr wrap="square" lIns="124331" tIns="62165" rIns="124331" bIns="62165" rtlCol="0">
            <a:spAutoFit/>
          </a:bodyPr>
          <a:lstStyle/>
          <a:p>
            <a:r>
              <a:rPr lang="en-US" sz="1904" dirty="0"/>
              <a:t>Sampling</a:t>
            </a:r>
          </a:p>
        </p:txBody>
      </p:sp>
      <p:pic>
        <p:nvPicPr>
          <p:cNvPr id="32" name="Picture 31" descr="Missing PIece HiRes.jp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380379" y="2797812"/>
            <a:ext cx="621736" cy="475270"/>
          </a:xfrm>
          <a:prstGeom prst="rect">
            <a:avLst/>
          </a:prstGeom>
        </p:spPr>
      </p:pic>
      <p:sp>
        <p:nvSpPr>
          <p:cNvPr id="26" name="TextBox 25"/>
          <p:cNvSpPr txBox="1"/>
          <p:nvPr/>
        </p:nvSpPr>
        <p:spPr>
          <a:xfrm>
            <a:off x="518995" y="3544508"/>
            <a:ext cx="3212300" cy="418573"/>
          </a:xfrm>
          <a:prstGeom prst="rect">
            <a:avLst/>
          </a:prstGeom>
          <a:noFill/>
        </p:spPr>
        <p:txBody>
          <a:bodyPr wrap="square" lIns="124331" tIns="62165" rIns="124331" bIns="62165" rtlCol="0">
            <a:spAutoFit/>
          </a:bodyPr>
          <a:lstStyle/>
          <a:p>
            <a:pPr algn="ctr"/>
            <a:r>
              <a:rPr lang="en-US" sz="1904" dirty="0"/>
              <a:t>Descriptive Statistics</a:t>
            </a:r>
          </a:p>
        </p:txBody>
      </p:sp>
      <p:sp>
        <p:nvSpPr>
          <p:cNvPr id="23" name="Rectangle 22"/>
          <p:cNvSpPr/>
          <p:nvPr/>
        </p:nvSpPr>
        <p:spPr>
          <a:xfrm>
            <a:off x="4517512" y="3911752"/>
            <a:ext cx="4041281" cy="263540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r>
              <a:rPr lang="en-US" sz="1224" dirty="0">
                <a:solidFill>
                  <a:schemeClr val="tx1"/>
                </a:solidFill>
              </a:rPr>
              <a:t>Sum of Squares (cross product matrix for set variables)</a:t>
            </a:r>
          </a:p>
          <a:p>
            <a:pPr marL="388541" indent="-388541">
              <a:buFont typeface="Wingdings" charset="2"/>
              <a:buChar char="§"/>
            </a:pPr>
            <a:r>
              <a:rPr lang="en-US" sz="1224" dirty="0">
                <a:solidFill>
                  <a:schemeClr val="tx1"/>
                </a:solidFill>
              </a:rPr>
              <a:t>Multiple Linear Regression</a:t>
            </a:r>
          </a:p>
          <a:p>
            <a:pPr marL="388541" indent="-388541">
              <a:buFont typeface="Wingdings" charset="2"/>
              <a:buChar char="§"/>
            </a:pPr>
            <a:r>
              <a:rPr lang="en-US" sz="1224"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marL="388541" indent="-388541">
              <a:buFont typeface="Wingdings" charset="2"/>
              <a:buChar char="§"/>
            </a:pPr>
            <a:r>
              <a:rPr lang="en-US" sz="1224" dirty="0">
                <a:solidFill>
                  <a:schemeClr val="tx1"/>
                </a:solidFill>
              </a:rPr>
              <a:t>Covariance &amp; Correlation Matrices</a:t>
            </a:r>
          </a:p>
          <a:p>
            <a:pPr marL="388541" indent="-388541">
              <a:buFont typeface="Wingdings" charset="2"/>
              <a:buChar char="§"/>
            </a:pPr>
            <a:r>
              <a:rPr lang="en-US" sz="1224" dirty="0">
                <a:solidFill>
                  <a:schemeClr val="tx1"/>
                </a:solidFill>
              </a:rPr>
              <a:t>Logistic Regression</a:t>
            </a:r>
          </a:p>
          <a:p>
            <a:pPr marL="388541" indent="-388541">
              <a:buFont typeface="Wingdings" charset="2"/>
              <a:buChar char="§"/>
            </a:pPr>
            <a:r>
              <a:rPr lang="en-US" sz="1224" dirty="0">
                <a:solidFill>
                  <a:schemeClr val="tx1"/>
                </a:solidFill>
              </a:rPr>
              <a:t>Classification &amp; Regression Trees</a:t>
            </a:r>
          </a:p>
          <a:p>
            <a:pPr marL="388541" indent="-388541">
              <a:buFont typeface="Wingdings" charset="2"/>
              <a:buChar char="§"/>
            </a:pPr>
            <a:r>
              <a:rPr lang="en-US" sz="1224" dirty="0">
                <a:solidFill>
                  <a:schemeClr val="tx1"/>
                </a:solidFill>
              </a:rPr>
              <a:t>Predictions/scoring for models</a:t>
            </a:r>
          </a:p>
          <a:p>
            <a:pPr marL="388541" indent="-388541">
              <a:buFont typeface="Wingdings" charset="2"/>
              <a:buChar char="§"/>
            </a:pPr>
            <a:r>
              <a:rPr lang="en-US" sz="1224" dirty="0">
                <a:solidFill>
                  <a:schemeClr val="tx1"/>
                </a:solidFill>
              </a:rPr>
              <a:t>Residuals for all models</a:t>
            </a:r>
          </a:p>
        </p:txBody>
      </p:sp>
      <p:sp>
        <p:nvSpPr>
          <p:cNvPr id="25" name="TextBox 24"/>
          <p:cNvSpPr txBox="1"/>
          <p:nvPr/>
        </p:nvSpPr>
        <p:spPr>
          <a:xfrm>
            <a:off x="4932401" y="3531860"/>
            <a:ext cx="2901433" cy="418573"/>
          </a:xfrm>
          <a:prstGeom prst="rect">
            <a:avLst/>
          </a:prstGeom>
          <a:noFill/>
        </p:spPr>
        <p:txBody>
          <a:bodyPr wrap="square" lIns="124331" tIns="62165" rIns="124331" bIns="62165" rtlCol="0">
            <a:spAutoFit/>
          </a:bodyPr>
          <a:lstStyle/>
          <a:p>
            <a:r>
              <a:rPr lang="en-US" sz="1904" dirty="0"/>
              <a:t>Predictive Models</a:t>
            </a:r>
          </a:p>
        </p:txBody>
      </p:sp>
      <p:pic>
        <p:nvPicPr>
          <p:cNvPr id="27" name="Picture 26" descr="Speech Bubbles HiRes.jpg"/>
          <p:cNvPicPr>
            <a:picLocks noChangeAspect="1"/>
          </p:cNvPicPr>
          <p:nvPr/>
        </p:nvPicPr>
        <p:blipFill rotWithShape="1">
          <a:blip r:embed="rId7" cstate="screen">
            <a:extLst>
              <a:ext uri="{28A0092B-C50C-407E-A947-70E740481C1C}">
                <a14:useLocalDpi xmlns:a14="http://schemas.microsoft.com/office/drawing/2010/main" val="0"/>
              </a:ext>
            </a:extLst>
          </a:blip>
          <a:srcRect r="49883" b="51138"/>
          <a:stretch/>
        </p:blipFill>
        <p:spPr>
          <a:xfrm>
            <a:off x="4410214" y="3508702"/>
            <a:ext cx="610498" cy="455043"/>
          </a:xfrm>
          <a:prstGeom prst="rect">
            <a:avLst/>
          </a:prstGeom>
        </p:spPr>
      </p:pic>
      <p:sp>
        <p:nvSpPr>
          <p:cNvPr id="29" name="Rectangle 28"/>
          <p:cNvSpPr/>
          <p:nvPr/>
        </p:nvSpPr>
        <p:spPr>
          <a:xfrm>
            <a:off x="9119670" y="3736468"/>
            <a:ext cx="1554339" cy="440403"/>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r>
              <a:rPr lang="en-US" sz="1224" dirty="0">
                <a:solidFill>
                  <a:schemeClr val="tx1"/>
                </a:solidFill>
              </a:rPr>
              <a:t>K-Means</a:t>
            </a:r>
          </a:p>
        </p:txBody>
      </p:sp>
      <p:sp>
        <p:nvSpPr>
          <p:cNvPr id="31" name="Rectangle 30"/>
          <p:cNvSpPr/>
          <p:nvPr/>
        </p:nvSpPr>
        <p:spPr>
          <a:xfrm>
            <a:off x="9250640" y="4618112"/>
            <a:ext cx="3108678" cy="113020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r>
              <a:rPr lang="en-US" sz="1224" dirty="0">
                <a:solidFill>
                  <a:schemeClr val="tx1"/>
                </a:solidFill>
              </a:rPr>
              <a:t>Decision Trees</a:t>
            </a:r>
          </a:p>
          <a:p>
            <a:pPr marL="388541" indent="-388541">
              <a:buFont typeface="Wingdings" charset="2"/>
              <a:buChar char="§"/>
            </a:pPr>
            <a:r>
              <a:rPr lang="en-US" sz="1224" dirty="0">
                <a:solidFill>
                  <a:schemeClr val="tx1"/>
                </a:solidFill>
              </a:rPr>
              <a:t>Decision Forests</a:t>
            </a:r>
          </a:p>
          <a:p>
            <a:pPr marL="388541" indent="-388541">
              <a:buFont typeface="Wingdings" charset="2"/>
              <a:buChar char="§"/>
            </a:pPr>
            <a:r>
              <a:rPr lang="en-US" sz="1224" b="1" dirty="0" smtClean="0">
                <a:solidFill>
                  <a:schemeClr val="tx1"/>
                </a:solidFill>
              </a:rPr>
              <a:t>Gradient Boosted Decision Trees</a:t>
            </a:r>
          </a:p>
          <a:p>
            <a:pPr marL="388541" indent="-388541">
              <a:buFont typeface="Wingdings" charset="2"/>
              <a:buChar char="§"/>
            </a:pPr>
            <a:r>
              <a:rPr lang="en-US" sz="1224" b="1" dirty="0" smtClean="0">
                <a:solidFill>
                  <a:schemeClr val="tx1"/>
                </a:solidFill>
              </a:rPr>
              <a:t>Naïve Bayes</a:t>
            </a:r>
            <a:endParaRPr lang="en-US" sz="1224" b="1" dirty="0">
              <a:solidFill>
                <a:schemeClr val="tx1"/>
              </a:solidFill>
            </a:endParaRPr>
          </a:p>
        </p:txBody>
      </p:sp>
      <p:sp>
        <p:nvSpPr>
          <p:cNvPr id="33" name="TextBox 32"/>
          <p:cNvSpPr txBox="1"/>
          <p:nvPr/>
        </p:nvSpPr>
        <p:spPr>
          <a:xfrm>
            <a:off x="9326915" y="3373788"/>
            <a:ext cx="2901433" cy="418573"/>
          </a:xfrm>
          <a:prstGeom prst="rect">
            <a:avLst/>
          </a:prstGeom>
          <a:noFill/>
        </p:spPr>
        <p:txBody>
          <a:bodyPr wrap="square" lIns="124331" tIns="62165" rIns="124331" bIns="62165" rtlCol="0">
            <a:spAutoFit/>
          </a:bodyPr>
          <a:lstStyle/>
          <a:p>
            <a:r>
              <a:rPr lang="en-US" sz="1904" dirty="0"/>
              <a:t>Cluster Analysis</a:t>
            </a:r>
          </a:p>
        </p:txBody>
      </p:sp>
      <p:sp>
        <p:nvSpPr>
          <p:cNvPr id="34" name="TextBox 33"/>
          <p:cNvSpPr txBox="1"/>
          <p:nvPr/>
        </p:nvSpPr>
        <p:spPr>
          <a:xfrm>
            <a:off x="9326915" y="4210935"/>
            <a:ext cx="2797810" cy="418573"/>
          </a:xfrm>
          <a:prstGeom prst="rect">
            <a:avLst/>
          </a:prstGeom>
          <a:noFill/>
        </p:spPr>
        <p:txBody>
          <a:bodyPr wrap="square" lIns="124331" tIns="62165" rIns="124331" bIns="62165" rtlCol="0">
            <a:spAutoFit/>
          </a:bodyPr>
          <a:lstStyle/>
          <a:p>
            <a:r>
              <a:rPr lang="en-US" sz="1904" dirty="0"/>
              <a:t>Classification</a:t>
            </a:r>
          </a:p>
        </p:txBody>
      </p:sp>
      <p:sp>
        <p:nvSpPr>
          <p:cNvPr id="35" name="Rectangle 34"/>
          <p:cNvSpPr/>
          <p:nvPr/>
        </p:nvSpPr>
        <p:spPr>
          <a:xfrm>
            <a:off x="9326915" y="2463269"/>
            <a:ext cx="1968829" cy="418573"/>
          </a:xfrm>
          <a:prstGeom prst="rect">
            <a:avLst/>
          </a:prstGeom>
          <a:noFill/>
        </p:spPr>
        <p:txBody>
          <a:bodyPr wrap="square" lIns="124331" tIns="62165" rIns="124331" bIns="62165" rtlCol="0">
            <a:spAutoFit/>
          </a:bodyPr>
          <a:lstStyle/>
          <a:p>
            <a:r>
              <a:rPr lang="en-US" sz="1904" dirty="0"/>
              <a:t>Simulation</a:t>
            </a:r>
          </a:p>
        </p:txBody>
      </p:sp>
      <p:pic>
        <p:nvPicPr>
          <p:cNvPr id="37" name="Picture 36" descr="HiRes.jpg"/>
          <p:cNvPicPr>
            <a:picLocks noChangeAspect="1"/>
          </p:cNvPicPr>
          <p:nvPr/>
        </p:nvPicPr>
        <p:blipFill rotWithShape="1">
          <a:blip r:embed="rId8" cstate="screen">
            <a:extLst>
              <a:ext uri="{28A0092B-C50C-407E-A947-70E740481C1C}">
                <a14:useLocalDpi xmlns:a14="http://schemas.microsoft.com/office/drawing/2010/main" val="0"/>
              </a:ext>
            </a:extLst>
          </a:blip>
          <a:srcRect t="48448" r="49838"/>
          <a:stretch/>
        </p:blipFill>
        <p:spPr>
          <a:xfrm>
            <a:off x="8779615" y="3415423"/>
            <a:ext cx="621736" cy="479223"/>
          </a:xfrm>
          <a:prstGeom prst="rect">
            <a:avLst/>
          </a:prstGeom>
        </p:spPr>
      </p:pic>
      <p:pic>
        <p:nvPicPr>
          <p:cNvPr id="39" name="Picture 38" descr="Group Gears HiRes.jpg"/>
          <p:cNvPicPr>
            <a:picLocks noChangeAspect="1"/>
          </p:cNvPicPr>
          <p:nvPr/>
        </p:nvPicPr>
        <p:blipFill rotWithShape="1">
          <a:blip r:embed="rId9" cstate="screen">
            <a:extLst>
              <a:ext uri="{28A0092B-C50C-407E-A947-70E740481C1C}">
                <a14:useLocalDpi xmlns:a14="http://schemas.microsoft.com/office/drawing/2010/main" val="0"/>
              </a:ext>
            </a:extLst>
          </a:blip>
          <a:srcRect l="49282" t="46569"/>
          <a:stretch/>
        </p:blipFill>
        <p:spPr>
          <a:xfrm>
            <a:off x="8789065" y="2496175"/>
            <a:ext cx="605628" cy="510182"/>
          </a:xfrm>
          <a:prstGeom prst="rect">
            <a:avLst/>
          </a:prstGeom>
        </p:spPr>
      </p:pic>
      <p:pic>
        <p:nvPicPr>
          <p:cNvPr id="41" name="Picture 40"/>
          <p:cNvPicPr>
            <a:picLocks noChangeAspect="1"/>
          </p:cNvPicPr>
          <p:nvPr/>
        </p:nvPicPr>
        <p:blipFill>
          <a:blip r:embed="rId10"/>
          <a:stretch>
            <a:fillRect/>
          </a:stretch>
        </p:blipFill>
        <p:spPr>
          <a:xfrm>
            <a:off x="8788670" y="4159124"/>
            <a:ext cx="621736" cy="442739"/>
          </a:xfrm>
          <a:prstGeom prst="rect">
            <a:avLst/>
          </a:prstGeom>
        </p:spPr>
      </p:pic>
      <p:sp>
        <p:nvSpPr>
          <p:cNvPr id="42" name="TextBox 41"/>
          <p:cNvSpPr txBox="1"/>
          <p:nvPr/>
        </p:nvSpPr>
        <p:spPr>
          <a:xfrm>
            <a:off x="9326915" y="1663659"/>
            <a:ext cx="3212300" cy="418573"/>
          </a:xfrm>
          <a:prstGeom prst="rect">
            <a:avLst/>
          </a:prstGeom>
          <a:noFill/>
        </p:spPr>
        <p:txBody>
          <a:bodyPr wrap="square" lIns="124331" tIns="62165" rIns="124331" bIns="62165" rtlCol="0">
            <a:spAutoFit/>
          </a:bodyPr>
          <a:lstStyle/>
          <a:p>
            <a:r>
              <a:rPr lang="en-US" sz="1904" dirty="0"/>
              <a:t>Variable Selection</a:t>
            </a:r>
          </a:p>
        </p:txBody>
      </p:sp>
      <p:sp>
        <p:nvSpPr>
          <p:cNvPr id="43" name="Rectangle 42"/>
          <p:cNvSpPr/>
          <p:nvPr/>
        </p:nvSpPr>
        <p:spPr>
          <a:xfrm>
            <a:off x="9016047" y="2020635"/>
            <a:ext cx="4248526" cy="4404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31" tIns="62165" rIns="124331" bIns="62165" rtlCol="0" anchor="t"/>
          <a:lstStyle/>
          <a:p>
            <a:pPr marL="388541" indent="-388541">
              <a:buFont typeface="Wingdings" charset="2"/>
              <a:buChar char="§"/>
            </a:pPr>
            <a:r>
              <a:rPr lang="en-US" sz="1224" dirty="0">
                <a:solidFill>
                  <a:schemeClr val="tx1"/>
                </a:solidFill>
              </a:rPr>
              <a:t>Stepwise Regression</a:t>
            </a:r>
          </a:p>
        </p:txBody>
      </p:sp>
      <p:pic>
        <p:nvPicPr>
          <p:cNvPr id="44" name="Picture 43"/>
          <p:cNvPicPr>
            <a:picLocks noChangeAspect="1"/>
          </p:cNvPicPr>
          <p:nvPr/>
        </p:nvPicPr>
        <p:blipFill>
          <a:blip r:embed="rId11"/>
          <a:stretch>
            <a:fillRect/>
          </a:stretch>
        </p:blipFill>
        <p:spPr>
          <a:xfrm>
            <a:off x="8836150" y="1764763"/>
            <a:ext cx="414490" cy="326413"/>
          </a:xfrm>
          <a:prstGeom prst="rect">
            <a:avLst/>
          </a:prstGeom>
        </p:spPr>
      </p:pic>
      <p:sp>
        <p:nvSpPr>
          <p:cNvPr id="45" name="Rectangle 44"/>
          <p:cNvSpPr/>
          <p:nvPr/>
        </p:nvSpPr>
        <p:spPr>
          <a:xfrm>
            <a:off x="9092324" y="2800839"/>
            <a:ext cx="3239647"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r>
              <a:rPr lang="en-US" sz="1224" dirty="0">
                <a:solidFill>
                  <a:schemeClr val="tx1"/>
                </a:solidFill>
              </a:rPr>
              <a:t>Simulation (e.g. Monte Carlo)</a:t>
            </a:r>
          </a:p>
          <a:p>
            <a:pPr marL="388541" indent="-388541">
              <a:buFont typeface="Wingdings" charset="2"/>
              <a:buChar char="§"/>
            </a:pPr>
            <a:r>
              <a:rPr lang="en-US" sz="1224" dirty="0">
                <a:solidFill>
                  <a:schemeClr val="tx1"/>
                </a:solidFill>
              </a:rPr>
              <a:t>Parallel Random Number Generation </a:t>
            </a:r>
          </a:p>
        </p:txBody>
      </p:sp>
      <p:grpSp>
        <p:nvGrpSpPr>
          <p:cNvPr id="10" name="Group 9"/>
          <p:cNvGrpSpPr/>
          <p:nvPr/>
        </p:nvGrpSpPr>
        <p:grpSpPr>
          <a:xfrm>
            <a:off x="4353034" y="1657955"/>
            <a:ext cx="4275875" cy="4637118"/>
            <a:chOff x="3200400" y="1371600"/>
            <a:chExt cx="3144311" cy="5105400"/>
          </a:xfrm>
        </p:grpSpPr>
        <p:cxnSp>
          <p:nvCxnSpPr>
            <p:cNvPr id="38" name="Straight Connector 37"/>
            <p:cNvCxnSpPr/>
            <p:nvPr/>
          </p:nvCxnSpPr>
          <p:spPr>
            <a:xfrm>
              <a:off x="6344711"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200400" y="1371600"/>
              <a:ext cx="0" cy="5105400"/>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9326915" y="5488969"/>
            <a:ext cx="2797810" cy="418573"/>
          </a:xfrm>
          <a:prstGeom prst="rect">
            <a:avLst/>
          </a:prstGeom>
          <a:noFill/>
        </p:spPr>
        <p:txBody>
          <a:bodyPr wrap="square" lIns="124331" tIns="62165" rIns="124331" bIns="62165" rtlCol="0">
            <a:spAutoFit/>
          </a:bodyPr>
          <a:lstStyle/>
          <a:p>
            <a:r>
              <a:rPr lang="en-US" sz="1904" dirty="0"/>
              <a:t>Combination </a:t>
            </a:r>
          </a:p>
        </p:txBody>
      </p:sp>
      <p:pic>
        <p:nvPicPr>
          <p:cNvPr id="48" name="Picture 5"/>
          <p:cNvPicPr>
            <a:picLocks noChangeAspect="1"/>
          </p:cNvPicPr>
          <p:nvPr/>
        </p:nvPicPr>
        <p:blipFill>
          <a:blip r:embed="rId12" cstate="print"/>
          <a:srcRect/>
          <a:stretch>
            <a:fillRect/>
          </a:stretch>
        </p:blipFill>
        <p:spPr bwMode="auto">
          <a:xfrm>
            <a:off x="8705181" y="5466093"/>
            <a:ext cx="600494" cy="341631"/>
          </a:xfrm>
          <a:prstGeom prst="rect">
            <a:avLst/>
          </a:prstGeom>
          <a:noFill/>
          <a:ln w="9525">
            <a:noFill/>
            <a:miter lim="800000"/>
            <a:headEnd/>
            <a:tailEnd/>
          </a:ln>
        </p:spPr>
      </p:pic>
      <p:sp>
        <p:nvSpPr>
          <p:cNvPr id="51" name="Rectangle 50"/>
          <p:cNvSpPr/>
          <p:nvPr/>
        </p:nvSpPr>
        <p:spPr>
          <a:xfrm>
            <a:off x="9119671" y="5851646"/>
            <a:ext cx="3108678"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541" indent="-388541">
              <a:buFont typeface="Wingdings" charset="2"/>
              <a:buChar char="§"/>
            </a:pPr>
            <a:r>
              <a:rPr lang="en-US" sz="1224" b="1" dirty="0">
                <a:solidFill>
                  <a:srgbClr val="800000"/>
                </a:solidFill>
              </a:rPr>
              <a:t>PEMA-R API</a:t>
            </a:r>
          </a:p>
          <a:p>
            <a:pPr marL="388541" indent="-388541">
              <a:buFont typeface="Wingdings" charset="2"/>
              <a:buChar char="§"/>
            </a:pPr>
            <a:r>
              <a:rPr lang="en-US" sz="1224" dirty="0">
                <a:solidFill>
                  <a:schemeClr val="tx1"/>
                </a:solidFill>
              </a:rPr>
              <a:t>rxDataStep</a:t>
            </a:r>
          </a:p>
          <a:p>
            <a:pPr marL="388541" indent="-388541">
              <a:buFont typeface="Wingdings" charset="2"/>
              <a:buChar char="§"/>
            </a:pPr>
            <a:r>
              <a:rPr lang="en-US" sz="1224" dirty="0">
                <a:solidFill>
                  <a:schemeClr val="tx1"/>
                </a:solidFill>
              </a:rPr>
              <a:t>rxExec</a:t>
            </a:r>
            <a:endParaRPr lang="en-US" sz="1224" dirty="0">
              <a:solidFill>
                <a:srgbClr val="800000"/>
              </a:solidFill>
            </a:endParaRPr>
          </a:p>
        </p:txBody>
      </p:sp>
    </p:spTree>
    <p:extLst>
      <p:ext uri="{BB962C8B-B14F-4D97-AF65-F5344CB8AC3E}">
        <p14:creationId xmlns:p14="http://schemas.microsoft.com/office/powerpoint/2010/main" val="9163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19178"/>
            <a:ext cx="6402388" cy="2943152"/>
          </a:xfrm>
        </p:spPr>
        <p:txBody>
          <a:bodyPr/>
          <a:lstStyle/>
          <a:p>
            <a:pPr algn="ctr"/>
            <a:r>
              <a:rPr lang="en-US" dirty="0" smtClean="0"/>
              <a:t/>
            </a:r>
            <a:br>
              <a:rPr lang="en-US" dirty="0" smtClean="0"/>
            </a:br>
            <a:r>
              <a:rPr lang="en-US" dirty="0" smtClean="0"/>
              <a:t>Some Resources for </a:t>
            </a:r>
            <a:br>
              <a:rPr lang="en-US" dirty="0" smtClean="0"/>
            </a:br>
            <a:r>
              <a:rPr lang="en-US" dirty="0" smtClean="0"/>
              <a:t>Continued Learning</a:t>
            </a:r>
            <a:endParaRPr lang="en-US" dirty="0"/>
          </a:p>
        </p:txBody>
      </p:sp>
    </p:spTree>
    <p:extLst>
      <p:ext uri="{BB962C8B-B14F-4D97-AF65-F5344CB8AC3E}">
        <p14:creationId xmlns:p14="http://schemas.microsoft.com/office/powerpoint/2010/main" val="293486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User Groups Are Everywhere</a:t>
            </a:r>
            <a:br>
              <a:rPr lang="en-US" dirty="0" smtClean="0"/>
            </a:br>
            <a:r>
              <a:rPr lang="en-US" sz="3264" dirty="0"/>
              <a:t>166 RUGS Worldwide</a:t>
            </a:r>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52203" y="1778394"/>
            <a:ext cx="8734436" cy="4289975"/>
          </a:xfrm>
          <a:prstGeom prst="rect">
            <a:avLst/>
          </a:prstGeom>
        </p:spPr>
      </p:pic>
      <p:sp>
        <p:nvSpPr>
          <p:cNvPr id="5" name="TextBox 4"/>
          <p:cNvSpPr txBox="1"/>
          <p:nvPr/>
        </p:nvSpPr>
        <p:spPr>
          <a:xfrm>
            <a:off x="1034517" y="6427191"/>
            <a:ext cx="8587722" cy="374846"/>
          </a:xfrm>
          <a:prstGeom prst="rect">
            <a:avLst/>
          </a:prstGeom>
          <a:noFill/>
        </p:spPr>
        <p:txBody>
          <a:bodyPr wrap="square" rtlCol="0">
            <a:spAutoFit/>
          </a:bodyPr>
          <a:lstStyle/>
          <a:p>
            <a:r>
              <a:rPr lang="en-US" sz="1836"/>
              <a:t>http://blog.revolutionanalytics.com/2015/06/r-user-groups-are-everywhere.html</a:t>
            </a:r>
            <a:endParaRPr lang="en-US" sz="1836" dirty="0"/>
          </a:p>
        </p:txBody>
      </p:sp>
    </p:spTree>
    <p:extLst>
      <p:ext uri="{BB962C8B-B14F-4D97-AF65-F5344CB8AC3E}">
        <p14:creationId xmlns:p14="http://schemas.microsoft.com/office/powerpoint/2010/main" val="318037739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alpha val="5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0213" y="1679693"/>
            <a:ext cx="11887200" cy="6053837"/>
          </a:xfrm>
        </p:spPr>
        <p:txBody>
          <a:bodyPr/>
          <a:lstStyle/>
          <a:p>
            <a:r>
              <a:rPr lang="en-US" sz="2000" dirty="0" smtClean="0">
                <a:solidFill>
                  <a:schemeClr val="tx1"/>
                </a:solidFill>
              </a:rPr>
              <a:t>John Chambers and Trevor Hastie </a:t>
            </a:r>
            <a:r>
              <a:rPr lang="en-US" sz="2000" dirty="0">
                <a:solidFill>
                  <a:schemeClr val="tx1"/>
                </a:solidFill>
              </a:rPr>
              <a:t>discuss history of A and R: </a:t>
            </a:r>
            <a:r>
              <a:rPr lang="en-US" sz="2000" dirty="0">
                <a:solidFill>
                  <a:schemeClr val="tx1"/>
                </a:solidFill>
                <a:hlinkClick r:id="rId3"/>
              </a:rPr>
              <a:t>http://</a:t>
            </a:r>
            <a:r>
              <a:rPr lang="en-US" sz="2000" dirty="0" smtClean="0">
                <a:solidFill>
                  <a:schemeClr val="tx1"/>
                </a:solidFill>
                <a:hlinkClick r:id="rId3"/>
              </a:rPr>
              <a:t>bit.ly/1NVnQWQ</a:t>
            </a:r>
            <a:r>
              <a:rPr lang="en-US" sz="2000" dirty="0" smtClean="0">
                <a:solidFill>
                  <a:schemeClr val="tx1"/>
                </a:solidFill>
              </a:rPr>
              <a:t> </a:t>
            </a:r>
            <a:endParaRPr lang="en-US" sz="2000" dirty="0">
              <a:solidFill>
                <a:schemeClr val="tx1"/>
              </a:solidFill>
            </a:endParaRPr>
          </a:p>
          <a:p>
            <a:r>
              <a:rPr lang="en-US" sz="2000" dirty="0" smtClean="0">
                <a:solidFill>
                  <a:schemeClr val="tx1"/>
                </a:solidFill>
              </a:rPr>
              <a:t>Download RRO and search for packages: </a:t>
            </a:r>
            <a:r>
              <a:rPr lang="en-US" sz="2000" dirty="0" smtClean="0">
                <a:solidFill>
                  <a:schemeClr val="tx1"/>
                </a:solidFill>
                <a:hlinkClick r:id="rId4"/>
              </a:rPr>
              <a:t>mran.revolutionanalytics.com</a:t>
            </a:r>
            <a:endParaRPr lang="en-US" sz="2000" dirty="0" smtClean="0">
              <a:solidFill>
                <a:schemeClr val="tx1"/>
              </a:solidFill>
            </a:endParaRPr>
          </a:p>
          <a:p>
            <a:r>
              <a:rPr lang="en-US" sz="2000" dirty="0"/>
              <a:t>Revolutions blog: </a:t>
            </a:r>
            <a:r>
              <a:rPr lang="en-US" sz="2000" dirty="0">
                <a:hlinkClick r:id="rId5"/>
              </a:rPr>
              <a:t>http://blog.revolutionanalytics.com/</a:t>
            </a:r>
            <a:r>
              <a:rPr lang="en-US" sz="2000" dirty="0"/>
              <a:t/>
            </a:r>
            <a:br>
              <a:rPr lang="en-US" sz="2000" dirty="0"/>
            </a:br>
            <a:r>
              <a:rPr lang="en-US" sz="2000" dirty="0" err="1"/>
              <a:t>RBloggers</a:t>
            </a:r>
            <a:r>
              <a:rPr lang="en-US" sz="2000" dirty="0"/>
              <a:t>: </a:t>
            </a:r>
            <a:r>
              <a:rPr lang="en-US" sz="2000" dirty="0">
                <a:hlinkClick r:id="rId6"/>
              </a:rPr>
              <a:t>http://</a:t>
            </a:r>
            <a:r>
              <a:rPr lang="en-US" sz="2000" dirty="0" smtClean="0">
                <a:hlinkClick r:id="rId6"/>
              </a:rPr>
              <a:t>www.r-bloggers.com</a:t>
            </a:r>
            <a:endParaRPr lang="en-US" sz="2000" dirty="0" smtClean="0"/>
          </a:p>
          <a:p>
            <a:r>
              <a:rPr lang="en-US" sz="2000" dirty="0" smtClean="0">
                <a:solidFill>
                  <a:schemeClr val="tx1"/>
                </a:solidFill>
              </a:rPr>
              <a:t>New R packages and news on updated packages: </a:t>
            </a:r>
            <a:r>
              <a:rPr lang="en-US" sz="2000" dirty="0" smtClean="0">
                <a:solidFill>
                  <a:schemeClr val="tx1"/>
                </a:solidFill>
                <a:hlinkClick r:id="rId7"/>
              </a:rPr>
              <a:t>dirk.eddelbuettel.com/cranberries</a:t>
            </a:r>
            <a:endParaRPr lang="en-US" sz="2000" dirty="0" smtClean="0">
              <a:solidFill>
                <a:schemeClr val="tx1"/>
              </a:solidFill>
            </a:endParaRPr>
          </a:p>
          <a:p>
            <a:r>
              <a:rPr lang="en-US" sz="2000" dirty="0" smtClean="0">
                <a:solidFill>
                  <a:schemeClr val="tx1"/>
                </a:solidFill>
              </a:rPr>
              <a:t>Search </a:t>
            </a:r>
            <a:r>
              <a:rPr lang="en-US" sz="2000" dirty="0">
                <a:solidFill>
                  <a:schemeClr val="tx1"/>
                </a:solidFill>
              </a:rPr>
              <a:t>for R topics on the web: </a:t>
            </a:r>
            <a:r>
              <a:rPr lang="en-US" sz="2000" dirty="0">
                <a:solidFill>
                  <a:schemeClr val="tx1"/>
                </a:solidFill>
                <a:hlinkClick r:id="rId8"/>
              </a:rPr>
              <a:t>http://www.rseek.org</a:t>
            </a:r>
            <a:endParaRPr lang="en-US" sz="2000" dirty="0">
              <a:solidFill>
                <a:schemeClr val="tx1"/>
              </a:solidFill>
            </a:endParaRPr>
          </a:p>
          <a:p>
            <a:r>
              <a:rPr lang="en-US" sz="2000" dirty="0">
                <a:solidFill>
                  <a:schemeClr val="tx1"/>
                </a:solidFill>
              </a:rPr>
              <a:t>search or R packages: </a:t>
            </a:r>
            <a:r>
              <a:rPr lang="en-US" sz="2000" dirty="0">
                <a:solidFill>
                  <a:schemeClr val="tx1"/>
                </a:solidFill>
                <a:hlinkClick r:id="rId9"/>
              </a:rPr>
              <a:t>http://www.rdocumentation.org</a:t>
            </a:r>
            <a:endParaRPr lang="en-US" sz="2000" dirty="0">
              <a:solidFill>
                <a:schemeClr val="tx1"/>
              </a:solidFill>
            </a:endParaRPr>
          </a:p>
          <a:p>
            <a:r>
              <a:rPr lang="en-US" sz="2000" dirty="0">
                <a:solidFill>
                  <a:schemeClr val="tx1"/>
                </a:solidFill>
              </a:rPr>
              <a:t>A list of R Resources: </a:t>
            </a:r>
            <a:r>
              <a:rPr lang="en-US" sz="2000" dirty="0">
                <a:solidFill>
                  <a:schemeClr val="tx1"/>
                </a:solidFill>
                <a:hlinkClick r:id="rId10"/>
              </a:rPr>
              <a:t>http://www.revolutionanalytics.com/what-is-open-source-r/r-resources.php</a:t>
            </a:r>
            <a:endParaRPr lang="en-US" sz="2000" dirty="0">
              <a:solidFill>
                <a:schemeClr val="tx1"/>
              </a:solidFill>
            </a:endParaRPr>
          </a:p>
          <a:p>
            <a:r>
              <a:rPr lang="en-US" sz="2000" dirty="0">
                <a:solidFill>
                  <a:schemeClr val="tx1"/>
                </a:solidFill>
              </a:rPr>
              <a:t>Quick R: </a:t>
            </a:r>
            <a:r>
              <a:rPr lang="en-US" sz="2000" dirty="0">
                <a:solidFill>
                  <a:schemeClr val="tx1"/>
                </a:solidFill>
                <a:hlinkClick r:id="rId11"/>
              </a:rPr>
              <a:t>http://www.statmethods.net/</a:t>
            </a:r>
            <a:endParaRPr lang="en-US" sz="2000" dirty="0">
              <a:solidFill>
                <a:schemeClr val="tx1"/>
              </a:solidFill>
            </a:endParaRPr>
          </a:p>
          <a:p>
            <a:r>
              <a:rPr lang="en-US" sz="2000" dirty="0">
                <a:solidFill>
                  <a:schemeClr val="tx1"/>
                </a:solidFill>
              </a:rPr>
              <a:t>R Reference Card: </a:t>
            </a:r>
            <a:r>
              <a:rPr lang="en-US" sz="2000" dirty="0">
                <a:solidFill>
                  <a:schemeClr val="tx1"/>
                </a:solidFill>
                <a:hlinkClick r:id="rId12"/>
              </a:rPr>
              <a:t>http://cran.r-project.org/doc/contrib/Short-refcard.pdf</a:t>
            </a:r>
            <a:endParaRPr lang="en-US" sz="2000" dirty="0">
              <a:solidFill>
                <a:schemeClr val="tx1"/>
              </a:solidFill>
            </a:endParaRPr>
          </a:p>
          <a:p>
            <a:r>
              <a:rPr lang="en-US" sz="2000" dirty="0">
                <a:solidFill>
                  <a:schemeClr val="tx1"/>
                </a:solidFill>
              </a:rPr>
              <a:t>An online book: </a:t>
            </a:r>
            <a:r>
              <a:rPr lang="en-US" sz="2000" dirty="0">
                <a:solidFill>
                  <a:schemeClr val="tx1"/>
                </a:solidFill>
                <a:hlinkClick r:id="rId13"/>
              </a:rPr>
              <a:t>http://www.cookbook-r.com/</a:t>
            </a:r>
            <a:endParaRPr lang="en-US" sz="2000" dirty="0">
              <a:solidFill>
                <a:schemeClr val="tx1"/>
              </a:solidFill>
            </a:endParaRPr>
          </a:p>
          <a:p>
            <a:r>
              <a:rPr lang="en-US" sz="2000" dirty="0">
                <a:solidFill>
                  <a:schemeClr val="tx1"/>
                </a:solidFill>
              </a:rPr>
              <a:t>Hadley Wickham’s book, Advanced R: </a:t>
            </a:r>
            <a:r>
              <a:rPr lang="en-US" sz="2000" dirty="0">
                <a:solidFill>
                  <a:schemeClr val="tx1"/>
                </a:solidFill>
                <a:hlinkClick r:id="rId14"/>
              </a:rPr>
              <a:t>http://adv-r.had.co.nz</a:t>
            </a:r>
            <a:endParaRPr lang="en-US" sz="2000" dirty="0">
              <a:solidFill>
                <a:schemeClr val="tx1"/>
              </a:solidFill>
            </a:endParaRPr>
          </a:p>
          <a:p>
            <a:r>
              <a:rPr lang="en-US" sz="2000" dirty="0">
                <a:solidFill>
                  <a:schemeClr val="tx1"/>
                </a:solidFill>
              </a:rPr>
              <a:t>CRAN Task Views: </a:t>
            </a:r>
            <a:r>
              <a:rPr lang="en-US" sz="2000" dirty="0">
                <a:solidFill>
                  <a:schemeClr val="tx1"/>
                </a:solidFill>
                <a:hlinkClick r:id="rId15"/>
              </a:rPr>
              <a:t>http://cran.r-project.org/web/views/</a:t>
            </a:r>
            <a:endParaRPr lang="en-US" sz="2000" dirty="0">
              <a:solidFill>
                <a:schemeClr val="tx1"/>
              </a:solidFill>
            </a:endParaRPr>
          </a:p>
          <a:p>
            <a:r>
              <a:rPr lang="en-US" sz="2000" dirty="0">
                <a:solidFill>
                  <a:schemeClr val="tx1"/>
                </a:solidFill>
              </a:rPr>
              <a:t>Some help with packages: </a:t>
            </a:r>
            <a:r>
              <a:rPr lang="en-US" sz="2000" dirty="0">
                <a:solidFill>
                  <a:schemeClr val="tx1"/>
                </a:solidFill>
                <a:hlinkClick r:id="rId16"/>
              </a:rPr>
              <a:t>http://crantastic.org/</a:t>
            </a:r>
            <a:endParaRPr lang="en-US" sz="2000" dirty="0">
              <a:solidFill>
                <a:schemeClr val="tx1"/>
              </a:solidFill>
            </a:endParaRPr>
          </a:p>
          <a:p>
            <a:r>
              <a:rPr lang="en-US" sz="2000" dirty="0">
                <a:solidFill>
                  <a:schemeClr val="tx1"/>
                </a:solidFill>
              </a:rPr>
              <a:t>the BIOCONDUCTOR PROJECT FOR GENOMICS: </a:t>
            </a:r>
            <a:r>
              <a:rPr lang="en-US" sz="2000" dirty="0">
                <a:solidFill>
                  <a:schemeClr val="tx1"/>
                </a:solidFill>
                <a:hlinkClick r:id="rId17"/>
              </a:rPr>
              <a:t>http://www.bioconductor.org</a:t>
            </a:r>
            <a:r>
              <a:rPr lang="en-US" sz="2000" dirty="0" smtClean="0">
                <a:solidFill>
                  <a:schemeClr val="tx1"/>
                </a:solidFill>
                <a:hlinkClick r:id="rId17"/>
              </a:rPr>
              <a:t>/</a:t>
            </a:r>
            <a:endParaRPr lang="en-US" sz="2000" dirty="0" smtClean="0">
              <a:solidFill>
                <a:schemeClr val="tx1"/>
              </a:solidFill>
            </a:endParaRPr>
          </a:p>
          <a:p>
            <a:endParaRPr lang="en-US" dirty="0"/>
          </a:p>
        </p:txBody>
      </p:sp>
      <p:sp>
        <p:nvSpPr>
          <p:cNvPr id="3" name="Title 2"/>
          <p:cNvSpPr>
            <a:spLocks noGrp="1"/>
          </p:cNvSpPr>
          <p:nvPr>
            <p:ph type="title"/>
          </p:nvPr>
        </p:nvSpPr>
        <p:spPr>
          <a:xfrm>
            <a:off x="280213" y="489369"/>
            <a:ext cx="11889564" cy="917575"/>
          </a:xfrm>
        </p:spPr>
        <p:txBody>
          <a:bodyPr/>
          <a:lstStyle/>
          <a:p>
            <a:r>
              <a:rPr lang="en-US" dirty="0" smtClean="0"/>
              <a:t>R </a:t>
            </a:r>
            <a:r>
              <a:rPr lang="en-US" dirty="0" smtClean="0"/>
              <a:t>Resources</a:t>
            </a:r>
            <a:endParaRPr lang="en-US" dirty="0"/>
          </a:p>
        </p:txBody>
      </p:sp>
    </p:spTree>
    <p:extLst>
      <p:ext uri="{BB962C8B-B14F-4D97-AF65-F5344CB8AC3E}">
        <p14:creationId xmlns:p14="http://schemas.microsoft.com/office/powerpoint/2010/main" val="297526588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480506"/>
            <a:ext cx="11887200" cy="5477397"/>
          </a:xfrm>
        </p:spPr>
        <p:txBody>
          <a:bodyPr/>
          <a:lstStyle/>
          <a:p>
            <a:r>
              <a:rPr lang="en-US" dirty="0" smtClean="0"/>
              <a:t>What is R?</a:t>
            </a:r>
          </a:p>
          <a:p>
            <a:r>
              <a:rPr lang="en-US" dirty="0" smtClean="0"/>
              <a:t>The R Package System</a:t>
            </a:r>
          </a:p>
          <a:p>
            <a:r>
              <a:rPr lang="en-US" dirty="0" smtClean="0"/>
              <a:t>Learning R</a:t>
            </a:r>
          </a:p>
          <a:p>
            <a:r>
              <a:rPr lang="en-US" dirty="0" smtClean="0"/>
              <a:t>R </a:t>
            </a:r>
            <a:r>
              <a:rPr lang="en-US" dirty="0" smtClean="0"/>
              <a:t>Basics</a:t>
            </a:r>
          </a:p>
          <a:p>
            <a:r>
              <a:rPr lang="en-US" dirty="0" smtClean="0"/>
              <a:t>Machine Learning Examples</a:t>
            </a:r>
          </a:p>
          <a:p>
            <a:r>
              <a:rPr lang="en-US" dirty="0" smtClean="0"/>
              <a:t>Scaling up with RRE and Azure</a:t>
            </a:r>
          </a:p>
          <a:p>
            <a:r>
              <a:rPr lang="en-US" dirty="0"/>
              <a:t>Some </a:t>
            </a:r>
            <a:r>
              <a:rPr lang="en-US" dirty="0" smtClean="0"/>
              <a:t>Resources for Continued </a:t>
            </a:r>
            <a:r>
              <a:rPr lang="en-US" dirty="0"/>
              <a:t>L</a:t>
            </a:r>
            <a:r>
              <a:rPr lang="en-US" dirty="0" smtClean="0"/>
              <a:t>earning</a:t>
            </a:r>
            <a:endParaRPr lang="en-US" dirty="0"/>
          </a:p>
          <a:p>
            <a:endParaRPr lang="en-US" dirty="0" smtClean="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10745202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47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1643" y="256777"/>
            <a:ext cx="8803311" cy="732459"/>
          </a:xfrm>
        </p:spPr>
        <p:txBody>
          <a:bodyPr/>
          <a:lstStyle/>
          <a:p>
            <a:r>
              <a:rPr lang="en-US" dirty="0" smtClean="0">
                <a:solidFill>
                  <a:schemeClr val="tx1"/>
                </a:solidFill>
              </a:rPr>
              <a:t>Some Books</a:t>
            </a:r>
            <a:r>
              <a:rPr lang="en-US" dirty="0" smtClean="0"/>
              <a:t/>
            </a:r>
            <a:br>
              <a:rPr lang="en-US" dirty="0" smtClean="0"/>
            </a:br>
            <a:endParaRPr lang="en-US" dirty="0"/>
          </a:p>
        </p:txBody>
      </p:sp>
      <p:sp>
        <p:nvSpPr>
          <p:cNvPr id="4" name="Slide Number Placeholder 3"/>
          <p:cNvSpPr>
            <a:spLocks noGrp="1"/>
          </p:cNvSpPr>
          <p:nvPr>
            <p:ph type="sldNum" sz="quarter" idx="4294967295"/>
          </p:nvPr>
        </p:nvSpPr>
        <p:spPr/>
        <p:txBody>
          <a:bodyPr/>
          <a:lstStyle/>
          <a:p>
            <a:fld id="{F3C60A39-4AFD-43E9-A649-069B6F615F5B}" type="slidenum">
              <a:rPr lang="en-US" smtClean="0"/>
              <a:pPr/>
              <a:t>20</a:t>
            </a:fld>
            <a:endParaRPr lang="en-US" dirty="0"/>
          </a:p>
        </p:txBody>
      </p:sp>
      <p:pic>
        <p:nvPicPr>
          <p:cNvPr id="10" name="Picture 2" descr="C:\Users\Joseph\AppData\Local\Temp\978-1-4419-9889-7.tif"/>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88021" y="4073961"/>
            <a:ext cx="1709773" cy="25925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423414" y="4029506"/>
            <a:ext cx="1698330" cy="256032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58960" y="1184220"/>
            <a:ext cx="1920240" cy="251496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04764" y="4051733"/>
            <a:ext cx="2011680" cy="2515865"/>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468542" y="1119275"/>
            <a:ext cx="1954872" cy="256032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797794" y="1119275"/>
            <a:ext cx="1652154" cy="2560320"/>
          </a:xfrm>
          <a:prstGeom prst="rect">
            <a:avLst/>
          </a:prstGeom>
        </p:spPr>
      </p:pic>
      <p:pic>
        <p:nvPicPr>
          <p:cNvPr id="1026" name="Picture 2" descr="http://ecx.images-amazon.com/images/I/51sdo7BFOTL._SX397_BO1,204,203,200_.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9442008" y="1119275"/>
            <a:ext cx="1974119"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54250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alpha val="29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369213" y="1667190"/>
            <a:ext cx="1203360" cy="93260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798" y="2972834"/>
            <a:ext cx="1854609" cy="652822"/>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59794" y="3930309"/>
            <a:ext cx="1770491" cy="46630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09" y="4584396"/>
            <a:ext cx="1632056" cy="1000606"/>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937" y="5586068"/>
            <a:ext cx="1632056" cy="1000606"/>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3373" y="4764046"/>
            <a:ext cx="1216912" cy="746083"/>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1675" y="5586068"/>
            <a:ext cx="1632056" cy="1000606"/>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606" y="2599793"/>
            <a:ext cx="2277287" cy="1398905"/>
          </a:xfrm>
          <a:prstGeom prst="rect">
            <a:avLst/>
          </a:prstGeom>
        </p:spPr>
      </p:pic>
      <p:sp>
        <p:nvSpPr>
          <p:cNvPr id="18" name="Content Placeholder 2"/>
          <p:cNvSpPr txBox="1">
            <a:spLocks/>
          </p:cNvSpPr>
          <p:nvPr/>
        </p:nvSpPr>
        <p:spPr>
          <a:xfrm>
            <a:off x="5691236" y="1190634"/>
            <a:ext cx="6172200" cy="4611690"/>
          </a:xfrm>
          <a:prstGeom prst="rect">
            <a:avLst/>
          </a:prstGeom>
        </p:spPr>
        <p:txBody>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b="1" dirty="0" smtClean="0">
                <a:solidFill>
                  <a:schemeClr val="accent6">
                    <a:lumMod val="75000"/>
                    <a:lumOff val="25000"/>
                  </a:schemeClr>
                </a:solidFill>
                <a:latin typeface="+mj-lt"/>
              </a:rPr>
              <a:t>A professional organization with corporate members organized under an open source governance and foundation model to support  </a:t>
            </a:r>
          </a:p>
          <a:p>
            <a:pPr lvl="1"/>
            <a:r>
              <a:rPr lang="en-US" sz="2800" b="1" dirty="0" smtClean="0">
                <a:solidFill>
                  <a:schemeClr val="accent6">
                    <a:lumMod val="75000"/>
                    <a:lumOff val="25000"/>
                  </a:schemeClr>
                </a:solidFill>
                <a:latin typeface="+mj-lt"/>
              </a:rPr>
              <a:t>the R Community</a:t>
            </a:r>
          </a:p>
          <a:p>
            <a:pPr lvl="2"/>
            <a:r>
              <a:rPr lang="en-US" sz="2800" b="1" dirty="0" smtClean="0">
                <a:solidFill>
                  <a:schemeClr val="accent6">
                    <a:lumMod val="75000"/>
                    <a:lumOff val="25000"/>
                  </a:schemeClr>
                </a:solidFill>
                <a:latin typeface="+mj-lt"/>
              </a:rPr>
              <a:t>the R Foundation </a:t>
            </a:r>
          </a:p>
          <a:p>
            <a:pPr lvl="2"/>
            <a:r>
              <a:rPr lang="en-US" sz="2800" b="1" dirty="0" smtClean="0">
                <a:solidFill>
                  <a:schemeClr val="accent6">
                    <a:lumMod val="75000"/>
                    <a:lumOff val="25000"/>
                  </a:schemeClr>
                </a:solidFill>
                <a:latin typeface="+mj-lt"/>
              </a:rPr>
              <a:t>R developers and users</a:t>
            </a:r>
          </a:p>
          <a:p>
            <a:r>
              <a:rPr lang="en-US" b="1" dirty="0" smtClean="0">
                <a:solidFill>
                  <a:schemeClr val="accent6">
                    <a:lumMod val="75000"/>
                    <a:lumOff val="25000"/>
                  </a:schemeClr>
                </a:solidFill>
                <a:latin typeface="+mj-lt"/>
              </a:rPr>
              <a:t>An independent 501(c)6 non-profit organization under the Linux Foundation</a:t>
            </a:r>
            <a:endParaRPr lang="en-US" b="1" dirty="0">
              <a:solidFill>
                <a:schemeClr val="accent6">
                  <a:lumMod val="75000"/>
                  <a:lumOff val="25000"/>
                </a:schemeClr>
              </a:solidFill>
              <a:latin typeface="+mj-lt"/>
            </a:endParaRPr>
          </a:p>
        </p:txBody>
      </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058" y="340213"/>
            <a:ext cx="3810868" cy="1143260"/>
          </a:xfrm>
          <a:prstGeom prst="rect">
            <a:avLst/>
          </a:prstGeom>
        </p:spPr>
      </p:pic>
    </p:spTree>
    <p:extLst>
      <p:ext uri="{BB962C8B-B14F-4D97-AF65-F5344CB8AC3E}">
        <p14:creationId xmlns:p14="http://schemas.microsoft.com/office/powerpoint/2010/main" val="227856086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49"/>
            <a:ext cx="11887200" cy="4318105"/>
          </a:xfrm>
        </p:spPr>
        <p:txBody>
          <a:bodyPr>
            <a:normAutofit/>
          </a:bodyPr>
          <a:lstStyle/>
          <a:p>
            <a:r>
              <a:rPr lang="en-US" sz="3200" dirty="0" smtClean="0"/>
              <a:t>Most widely used data analysis software</a:t>
            </a:r>
          </a:p>
          <a:p>
            <a:pPr lvl="2"/>
            <a:r>
              <a:rPr lang="en-US" sz="1800" dirty="0" smtClean="0"/>
              <a:t>Used by 2M+ data scientists, statisticians and analysts</a:t>
            </a:r>
          </a:p>
          <a:p>
            <a:r>
              <a:rPr lang="en-US" sz="3200" dirty="0" smtClean="0"/>
              <a:t>Most powerful statistical programming language</a:t>
            </a:r>
          </a:p>
          <a:p>
            <a:pPr lvl="2"/>
            <a:r>
              <a:rPr lang="en-US" sz="1800" dirty="0" smtClean="0"/>
              <a:t>Flexible, extensible and comprehensive for productivity</a:t>
            </a:r>
          </a:p>
          <a:p>
            <a:r>
              <a:rPr lang="en-US" sz="3200" dirty="0" smtClean="0"/>
              <a:t>Platform for beautiful and unique data visualizations</a:t>
            </a:r>
          </a:p>
          <a:p>
            <a:pPr lvl="2"/>
            <a:r>
              <a:rPr lang="en-US" sz="1800" dirty="0" smtClean="0"/>
              <a:t>As seen in New York Times, The Economist and </a:t>
            </a:r>
            <a:r>
              <a:rPr lang="en-US" sz="1800" dirty="0" err="1" smtClean="0"/>
              <a:t>FlowingData</a:t>
            </a:r>
            <a:endParaRPr lang="en-US" sz="1800" dirty="0" smtClean="0"/>
          </a:p>
          <a:p>
            <a:r>
              <a:rPr lang="en-US" sz="3200" dirty="0" smtClean="0"/>
              <a:t>Thriving open-source community</a:t>
            </a:r>
          </a:p>
          <a:p>
            <a:pPr lvl="2"/>
            <a:r>
              <a:rPr lang="en-US" sz="1800" dirty="0" smtClean="0"/>
              <a:t>Leading edge of analytics research</a:t>
            </a:r>
          </a:p>
          <a:p>
            <a:pPr lvl="2"/>
            <a:r>
              <a:rPr lang="en-US" sz="1800" dirty="0" smtClean="0"/>
              <a:t>New graduates prefer R</a:t>
            </a:r>
          </a:p>
          <a:p>
            <a:endParaRPr lang="en-US" sz="3200" dirty="0"/>
          </a:p>
        </p:txBody>
      </p:sp>
      <p:sp>
        <p:nvSpPr>
          <p:cNvPr id="4" name="Title 3"/>
          <p:cNvSpPr>
            <a:spLocks noGrp="1"/>
          </p:cNvSpPr>
          <p:nvPr>
            <p:ph type="title"/>
          </p:nvPr>
        </p:nvSpPr>
        <p:spPr/>
        <p:txBody>
          <a:bodyPr/>
          <a:lstStyle/>
          <a:p>
            <a:r>
              <a:rPr lang="en-US" dirty="0" smtClean="0"/>
              <a:t>What is R?</a:t>
            </a:r>
            <a:endParaRPr lang="en-US" dirty="0"/>
          </a:p>
        </p:txBody>
      </p:sp>
      <p:sp>
        <p:nvSpPr>
          <p:cNvPr id="2" name="Rectangle 1"/>
          <p:cNvSpPr/>
          <p:nvPr/>
        </p:nvSpPr>
        <p:spPr>
          <a:xfrm>
            <a:off x="7339653" y="6612958"/>
            <a:ext cx="5009338" cy="2688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21746"/>
            <a:r>
              <a:rPr lang="en-US" sz="1632" dirty="0" err="1">
                <a:solidFill>
                  <a:prstClr val="white"/>
                </a:solidFill>
              </a:rPr>
              <a:t>www.revolutionanalytics.com</a:t>
            </a:r>
            <a:r>
              <a:rPr lang="en-US" sz="1632" dirty="0">
                <a:solidFill>
                  <a:prstClr val="white"/>
                </a:solidFill>
              </a:rPr>
              <a:t>/what-is-r</a:t>
            </a:r>
            <a:endParaRPr lang="en-US" sz="2720" dirty="0">
              <a:solidFill>
                <a:prstClr val="white"/>
              </a:solidFill>
            </a:endParaRPr>
          </a:p>
        </p:txBody>
      </p:sp>
      <p:pic>
        <p:nvPicPr>
          <p:cNvPr id="3" name="Picture 2">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1309" y="3736927"/>
            <a:ext cx="5013288" cy="2822342"/>
          </a:xfrm>
          <a:prstGeom prst="rect">
            <a:avLst/>
          </a:prstGeom>
        </p:spPr>
      </p:pic>
    </p:spTree>
    <p:extLst>
      <p:ext uri="{BB962C8B-B14F-4D97-AF65-F5344CB8AC3E}">
        <p14:creationId xmlns:p14="http://schemas.microsoft.com/office/powerpoint/2010/main" val="168834396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Content Placeholder 2"/>
          <p:cNvSpPr>
            <a:spLocks noGrp="1"/>
          </p:cNvSpPr>
          <p:nvPr>
            <p:ph type="body" sz="quarter" idx="10"/>
          </p:nvPr>
        </p:nvSpPr>
        <p:spPr>
          <a:xfrm>
            <a:off x="274638" y="1212850"/>
            <a:ext cx="6746648" cy="5767733"/>
          </a:xfrm>
        </p:spPr>
        <p:txBody>
          <a:bodyPr>
            <a:normAutofit fontScale="92500"/>
          </a:bodyPr>
          <a:lstStyle/>
          <a:p>
            <a:r>
              <a:rPr lang="en-US" sz="2800" dirty="0" smtClean="0"/>
              <a:t>1976: John Chambers and colleagues at Bell Labs begin working on S</a:t>
            </a:r>
          </a:p>
          <a:p>
            <a:r>
              <a:rPr lang="en-US" sz="2800" dirty="0" smtClean="0"/>
              <a:t>1993: Research project in Auckland, NZ</a:t>
            </a:r>
          </a:p>
          <a:p>
            <a:pPr lvl="1"/>
            <a:r>
              <a:rPr lang="en-US" sz="1600" dirty="0" smtClean="0"/>
              <a:t>Ross Ihaka and Robert Gentlemen</a:t>
            </a:r>
          </a:p>
          <a:p>
            <a:r>
              <a:rPr lang="en-US" sz="2800" dirty="0" smtClean="0"/>
              <a:t>1995: Released as open-source software</a:t>
            </a:r>
          </a:p>
          <a:p>
            <a:pPr lvl="1"/>
            <a:r>
              <a:rPr lang="en-US" sz="1600" dirty="0" smtClean="0"/>
              <a:t>Generally compatible with the “S” language</a:t>
            </a:r>
          </a:p>
          <a:p>
            <a:r>
              <a:rPr lang="en-US" sz="2800" dirty="0" smtClean="0"/>
              <a:t>1997: R core group formed</a:t>
            </a:r>
          </a:p>
          <a:p>
            <a:r>
              <a:rPr lang="en-US" sz="2800" dirty="0" smtClean="0"/>
              <a:t>2000: R 1.0.0 released</a:t>
            </a:r>
          </a:p>
          <a:p>
            <a:r>
              <a:rPr lang="en-US" sz="2800" dirty="0" smtClean="0"/>
              <a:t>2003: R Foundation formed in Austria</a:t>
            </a:r>
          </a:p>
          <a:p>
            <a:r>
              <a:rPr lang="en-US" sz="2800" dirty="0" smtClean="0"/>
              <a:t>2004: First international user conference</a:t>
            </a:r>
          </a:p>
          <a:p>
            <a:r>
              <a:rPr lang="en-US" sz="2800" dirty="0" smtClean="0"/>
              <a:t>2007: Revolution Analytics founded</a:t>
            </a:r>
          </a:p>
          <a:p>
            <a:r>
              <a:rPr lang="en-US" sz="2800" dirty="0" smtClean="0"/>
              <a:t>2009: New York Times article on R</a:t>
            </a:r>
          </a:p>
          <a:p>
            <a:r>
              <a:rPr lang="en-US" sz="2800" dirty="0" smtClean="0"/>
              <a:t>2015: Microsoft acquires Revolution </a:t>
            </a:r>
            <a:r>
              <a:rPr lang="en-US" sz="2800" smtClean="0"/>
              <a:t>Analytics and The </a:t>
            </a:r>
            <a:r>
              <a:rPr lang="en-US" sz="2800" dirty="0" smtClean="0"/>
              <a:t>R Consortium Founded</a:t>
            </a:r>
            <a:endParaRPr lang="en-US" sz="2800" dirty="0"/>
          </a:p>
        </p:txBody>
      </p:sp>
      <p:sp>
        <p:nvSpPr>
          <p:cNvPr id="46082" name="Title 1"/>
          <p:cNvSpPr>
            <a:spLocks noGrp="1"/>
          </p:cNvSpPr>
          <p:nvPr>
            <p:ph type="title"/>
          </p:nvPr>
        </p:nvSpPr>
        <p:spPr>
          <a:xfrm>
            <a:off x="451104" y="0"/>
            <a:ext cx="11130364" cy="1212850"/>
          </a:xfrm>
        </p:spPr>
        <p:txBody>
          <a:bodyPr/>
          <a:lstStyle/>
          <a:p>
            <a:r>
              <a:rPr lang="en-US" smtClean="0"/>
              <a:t>A brief history of R</a:t>
            </a:r>
            <a:endParaRPr lang="en-US" dirty="0"/>
          </a:p>
        </p:txBody>
      </p:sp>
      <p:sp>
        <p:nvSpPr>
          <p:cNvPr id="7" name="Slide Number Placeholder 6"/>
          <p:cNvSpPr>
            <a:spLocks noGrp="1"/>
          </p:cNvSpPr>
          <p:nvPr>
            <p:ph type="sldNum" sz="quarter" idx="4294967295"/>
          </p:nvPr>
        </p:nvSpPr>
        <p:spPr>
          <a:xfrm>
            <a:off x="9536113" y="6577013"/>
            <a:ext cx="2900362" cy="373062"/>
          </a:xfrm>
          <a:prstGeom prst="rect">
            <a:avLst/>
          </a:prstGeom>
        </p:spPr>
        <p:txBody>
          <a:bodyPr/>
          <a:lstStyle/>
          <a:p>
            <a:fld id="{19413ED4-CDD4-40AA-AB9B-BBA803B6DC55}" type="slidenum">
              <a:rPr lang="en-US" smtClean="0"/>
              <a:pPr/>
              <a:t>4</a:t>
            </a:fld>
            <a:endParaRPr lang="en-US"/>
          </a:p>
        </p:txBody>
      </p:sp>
      <p:pic>
        <p:nvPicPr>
          <p:cNvPr id="2" name="Picture 1" descr="Ross Ihaka and Robert Gentleman.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46680" y="1265075"/>
            <a:ext cx="4743413" cy="3270978"/>
          </a:xfrm>
          <a:prstGeom prst="rect">
            <a:avLst/>
          </a:prstGeom>
        </p:spPr>
      </p:pic>
      <p:sp>
        <p:nvSpPr>
          <p:cNvPr id="3" name="TextBox 2"/>
          <p:cNvSpPr txBox="1"/>
          <p:nvPr/>
        </p:nvSpPr>
        <p:spPr>
          <a:xfrm>
            <a:off x="9023172" y="4566109"/>
            <a:ext cx="2868926" cy="322524"/>
          </a:xfrm>
          <a:prstGeom prst="rect">
            <a:avLst/>
          </a:prstGeom>
          <a:noFill/>
        </p:spPr>
        <p:txBody>
          <a:bodyPr wrap="none" rtlCol="0">
            <a:spAutoFit/>
          </a:bodyPr>
          <a:lstStyle/>
          <a:p>
            <a:pPr algn="r"/>
            <a:r>
              <a:rPr lang="en-US" sz="1496" dirty="0">
                <a:solidFill>
                  <a:schemeClr val="bg2"/>
                </a:solidFill>
              </a:rPr>
              <a:t>Photo credit: Robert Gentleman</a:t>
            </a:r>
          </a:p>
        </p:txBody>
      </p:sp>
    </p:spTree>
    <p:extLst>
      <p:ext uri="{BB962C8B-B14F-4D97-AF65-F5344CB8AC3E}">
        <p14:creationId xmlns:p14="http://schemas.microsoft.com/office/powerpoint/2010/main" val="25569867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9023" y="462544"/>
            <a:ext cx="11637330" cy="1177263"/>
          </a:xfrm>
        </p:spPr>
        <p:txBody>
          <a:bodyPr/>
          <a:lstStyle/>
          <a:p>
            <a:r>
              <a:rPr lang="en-US" dirty="0" smtClean="0"/>
              <a:t>Why R?</a:t>
            </a:r>
            <a:r>
              <a:rPr lang="en-US" sz="6600" dirty="0" smtClean="0"/>
              <a:t/>
            </a:r>
            <a:br>
              <a:rPr lang="en-US" sz="6600" dirty="0" smtClean="0"/>
            </a:br>
            <a:endParaRPr lang="en-US" sz="3600" dirty="0">
              <a:solidFill>
                <a:schemeClr val="accent1"/>
              </a:solidFill>
            </a:endParaRPr>
          </a:p>
        </p:txBody>
      </p:sp>
      <p:sp>
        <p:nvSpPr>
          <p:cNvPr id="7" name="TextBox 6"/>
          <p:cNvSpPr txBox="1"/>
          <p:nvPr/>
        </p:nvSpPr>
        <p:spPr>
          <a:xfrm>
            <a:off x="475501" y="1454029"/>
            <a:ext cx="4750768" cy="461665"/>
          </a:xfrm>
          <a:prstGeom prst="rect">
            <a:avLst/>
          </a:prstGeom>
          <a:noFill/>
        </p:spPr>
        <p:txBody>
          <a:bodyPr wrap="square" rtlCol="0">
            <a:spAutoFit/>
          </a:bodyPr>
          <a:lstStyle/>
          <a:p>
            <a:pPr algn="ctr"/>
            <a:r>
              <a:rPr lang="en-US" sz="2400" b="1" spc="-102" dirty="0">
                <a:ln w="3175">
                  <a:noFill/>
                </a:ln>
                <a:gradFill>
                  <a:gsLst>
                    <a:gs pos="125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Tools for Data Science</a:t>
            </a:r>
            <a:endParaRPr lang="en-US"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TextBox 17"/>
          <p:cNvSpPr txBox="1"/>
          <p:nvPr/>
        </p:nvSpPr>
        <p:spPr>
          <a:xfrm>
            <a:off x="5834652" y="6320027"/>
            <a:ext cx="6101701" cy="469039"/>
          </a:xfrm>
          <a:prstGeom prst="rect">
            <a:avLst/>
          </a:prstGeom>
          <a:noFill/>
        </p:spPr>
        <p:txBody>
          <a:bodyPr wrap="square" rtlCol="0">
            <a:spAutoFit/>
          </a:bodyPr>
          <a:lstStyle/>
          <a:p>
            <a:pPr marL="388591" indent="-388591">
              <a:buFont typeface="Arial"/>
              <a:buChar char="•"/>
            </a:pPr>
            <a:r>
              <a:rPr lang="en-US" sz="2448" dirty="0">
                <a:hlinkClick r:id="rId3"/>
              </a:rPr>
              <a:t>IEEE Spectrum, July </a:t>
            </a:r>
            <a:r>
              <a:rPr lang="en-US" sz="2448" dirty="0" smtClean="0">
                <a:hlinkClick r:id="rId3"/>
              </a:rPr>
              <a:t>2015</a:t>
            </a:r>
            <a:endParaRPr lang="en-US" sz="2448" dirty="0"/>
          </a:p>
        </p:txBody>
      </p:sp>
      <p:sp>
        <p:nvSpPr>
          <p:cNvPr id="11" name="TextBox 10"/>
          <p:cNvSpPr txBox="1"/>
          <p:nvPr/>
        </p:nvSpPr>
        <p:spPr>
          <a:xfrm>
            <a:off x="5834652" y="5540380"/>
            <a:ext cx="5756403" cy="469039"/>
          </a:xfrm>
          <a:prstGeom prst="rect">
            <a:avLst/>
          </a:prstGeom>
          <a:noFill/>
        </p:spPr>
        <p:txBody>
          <a:bodyPr wrap="square" rtlCol="0">
            <a:spAutoFit/>
          </a:bodyPr>
          <a:lstStyle/>
          <a:p>
            <a:r>
              <a:rPr lang="en-US" sz="2448" dirty="0" smtClean="0"/>
              <a:t>R moved from 9</a:t>
            </a:r>
            <a:r>
              <a:rPr lang="en-US" sz="2448" baseline="30000" dirty="0" smtClean="0"/>
              <a:t>th</a:t>
            </a:r>
            <a:r>
              <a:rPr lang="en-US" sz="2448" dirty="0" smtClean="0"/>
              <a:t> place (2014) into 6</a:t>
            </a:r>
            <a:r>
              <a:rPr lang="en-US" sz="2448" baseline="30000" dirty="0" smtClean="0"/>
              <a:t>th</a:t>
            </a:r>
            <a:r>
              <a:rPr lang="en-US" sz="2448" dirty="0" smtClean="0"/>
              <a:t>!!</a:t>
            </a:r>
            <a:endParaRPr lang="en-US" sz="2448" dirty="0"/>
          </a:p>
        </p:txBody>
      </p:sp>
      <p:sp>
        <p:nvSpPr>
          <p:cNvPr id="17" name="TextBox 16"/>
          <p:cNvSpPr txBox="1"/>
          <p:nvPr/>
        </p:nvSpPr>
        <p:spPr>
          <a:xfrm>
            <a:off x="5834652" y="1524553"/>
            <a:ext cx="5202954" cy="720197"/>
          </a:xfrm>
          <a:prstGeom prst="rect">
            <a:avLst/>
          </a:prstGeom>
          <a:noFill/>
        </p:spPr>
        <p:txBody>
          <a:bodyPr wrap="square" rtlCol="0">
            <a:spAutoFit/>
          </a:bodyPr>
          <a:lstStyle/>
          <a:p>
            <a:pPr algn="ctr"/>
            <a:r>
              <a:rPr lang="en-US" sz="2448" b="1" dirty="0"/>
              <a:t>Language Popularity</a:t>
            </a:r>
          </a:p>
          <a:p>
            <a:pPr algn="ctr"/>
            <a:r>
              <a:rPr lang="en-US" sz="1632" dirty="0"/>
              <a:t>IEEE Spectrum Top Programming Languages</a:t>
            </a:r>
          </a:p>
        </p:txBody>
      </p:sp>
      <p:pic>
        <p:nvPicPr>
          <p:cNvPr id="8194" name="Picture 2" descr="http://revolution-computing.typepad.com/.a/6a010534b1db25970b01b8d13ce410970c-pi"/>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306874" y="2355239"/>
            <a:ext cx="5120640" cy="2964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revolution-computing.typepad.com/.a/6a010534b1db25970b01a3fc45e6fc970b-p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23" y="2355239"/>
            <a:ext cx="5343542" cy="28346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1961" y="5468629"/>
            <a:ext cx="3860416" cy="369332"/>
          </a:xfrm>
          <a:prstGeom prst="rect">
            <a:avLst/>
          </a:prstGeom>
        </p:spPr>
        <p:txBody>
          <a:bodyPr wrap="none">
            <a:spAutoFit/>
          </a:bodyPr>
          <a:lstStyle/>
          <a:p>
            <a:r>
              <a:rPr lang="en-US" dirty="0"/>
              <a:t>Source: O’Reilly Data Science Survey</a:t>
            </a:r>
          </a:p>
        </p:txBody>
      </p:sp>
    </p:spTree>
    <p:extLst>
      <p:ext uri="{BB962C8B-B14F-4D97-AF65-F5344CB8AC3E}">
        <p14:creationId xmlns:p14="http://schemas.microsoft.com/office/powerpoint/2010/main" val="22046732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5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88151" y="372865"/>
            <a:ext cx="5110410" cy="988575"/>
          </a:xfrm>
          <a:solidFill>
            <a:srgbClr val="A80000"/>
          </a:solidFill>
        </p:spPr>
        <p:txBody>
          <a:bodyPr/>
          <a:lstStyle/>
          <a:p>
            <a:r>
              <a:rPr lang="en-US" dirty="0" smtClean="0"/>
              <a:t>The R Ecosystem</a:t>
            </a:r>
            <a:endParaRPr lang="en-US" dirty="0"/>
          </a:p>
        </p:txBody>
      </p:sp>
      <p:sp>
        <p:nvSpPr>
          <p:cNvPr id="3" name="Content Placeholder 2"/>
          <p:cNvSpPr>
            <a:spLocks noGrp="1"/>
          </p:cNvSpPr>
          <p:nvPr>
            <p:ph idx="4294967295"/>
          </p:nvPr>
        </p:nvSpPr>
        <p:spPr>
          <a:xfrm>
            <a:off x="549277" y="1517651"/>
            <a:ext cx="11887198" cy="4677306"/>
          </a:xfrm>
        </p:spPr>
        <p:txBody>
          <a:bodyPr/>
          <a:lstStyle/>
          <a:p>
            <a:r>
              <a:rPr lang="en-US" dirty="0">
                <a:solidFill>
                  <a:schemeClr val="tx1"/>
                </a:solidFill>
              </a:rPr>
              <a:t>The </a:t>
            </a:r>
            <a:r>
              <a:rPr lang="en-US" dirty="0" smtClean="0">
                <a:solidFill>
                  <a:schemeClr val="tx1"/>
                </a:solidFill>
                <a:hlinkClick r:id="rId3"/>
              </a:rPr>
              <a:t>r-project</a:t>
            </a:r>
            <a:r>
              <a:rPr lang="en-US" dirty="0" smtClean="0">
                <a:solidFill>
                  <a:schemeClr val="tx1"/>
                </a:solidFill>
              </a:rPr>
              <a:t>: an open source project</a:t>
            </a:r>
          </a:p>
          <a:p>
            <a:r>
              <a:rPr lang="en-US" dirty="0" smtClean="0">
                <a:solidFill>
                  <a:schemeClr val="tx1"/>
                </a:solidFill>
              </a:rPr>
              <a:t>R </a:t>
            </a:r>
            <a:r>
              <a:rPr lang="en-US" dirty="0" smtClean="0">
                <a:solidFill>
                  <a:schemeClr val="tx1"/>
                </a:solidFill>
                <a:hlinkClick r:id="rId4"/>
              </a:rPr>
              <a:t>core </a:t>
            </a:r>
            <a:r>
              <a:rPr lang="en-US" dirty="0">
                <a:solidFill>
                  <a:schemeClr val="tx1"/>
                </a:solidFill>
                <a:hlinkClick r:id="rId4"/>
              </a:rPr>
              <a:t>group </a:t>
            </a:r>
            <a:r>
              <a:rPr lang="en-US" dirty="0">
                <a:solidFill>
                  <a:schemeClr val="tx1"/>
                </a:solidFill>
              </a:rPr>
              <a:t> </a:t>
            </a:r>
            <a:r>
              <a:rPr lang="en-US" dirty="0" smtClean="0">
                <a:solidFill>
                  <a:schemeClr val="tx1"/>
                </a:solidFill>
              </a:rPr>
              <a:t>(20 developers) </a:t>
            </a:r>
            <a:r>
              <a:rPr lang="en-US" dirty="0">
                <a:solidFill>
                  <a:schemeClr val="tx1"/>
                </a:solidFill>
              </a:rPr>
              <a:t>guides the evolution of the language</a:t>
            </a:r>
          </a:p>
          <a:p>
            <a:r>
              <a:rPr lang="en-US" dirty="0">
                <a:solidFill>
                  <a:schemeClr val="tx1"/>
                </a:solidFill>
              </a:rPr>
              <a:t>R is administered and </a:t>
            </a:r>
            <a:r>
              <a:rPr lang="en-US" dirty="0" smtClean="0">
                <a:solidFill>
                  <a:schemeClr val="tx1"/>
                </a:solidFill>
              </a:rPr>
              <a:t>by </a:t>
            </a:r>
            <a:r>
              <a:rPr lang="en-US" dirty="0">
                <a:solidFill>
                  <a:schemeClr val="tx1"/>
                </a:solidFill>
              </a:rPr>
              <a:t>the </a:t>
            </a:r>
            <a:r>
              <a:rPr lang="en-US" dirty="0">
                <a:solidFill>
                  <a:schemeClr val="tx1"/>
                </a:solidFill>
                <a:hlinkClick r:id="rId5"/>
              </a:rPr>
              <a:t>R </a:t>
            </a:r>
            <a:r>
              <a:rPr lang="en-US" dirty="0" smtClean="0">
                <a:solidFill>
                  <a:schemeClr val="tx1"/>
                </a:solidFill>
                <a:hlinkClick r:id="rId5"/>
              </a:rPr>
              <a:t>Foundation</a:t>
            </a:r>
            <a:endParaRPr lang="en-US" dirty="0" smtClean="0">
              <a:solidFill>
                <a:schemeClr val="tx1"/>
              </a:solidFill>
            </a:endParaRPr>
          </a:p>
          <a:p>
            <a:r>
              <a:rPr lang="en-US" dirty="0" smtClean="0">
                <a:solidFill>
                  <a:schemeClr val="tx1"/>
                </a:solidFill>
              </a:rPr>
              <a:t>The R Community contributes new packages</a:t>
            </a:r>
          </a:p>
          <a:p>
            <a:r>
              <a:rPr lang="en-US" dirty="0" smtClean="0">
                <a:solidFill>
                  <a:schemeClr val="tx1"/>
                </a:solidFill>
              </a:rPr>
              <a:t>The </a:t>
            </a:r>
            <a:r>
              <a:rPr lang="en-US" dirty="0" smtClean="0">
                <a:solidFill>
                  <a:schemeClr val="tx1"/>
                </a:solidFill>
                <a:hlinkClick r:id="rId6"/>
              </a:rPr>
              <a:t>R Consortium </a:t>
            </a:r>
            <a:r>
              <a:rPr lang="en-US" dirty="0" smtClean="0">
                <a:solidFill>
                  <a:schemeClr val="tx1"/>
                </a:solidFill>
              </a:rPr>
              <a:t>supports the community</a:t>
            </a:r>
            <a:endParaRPr lang="en-US" dirty="0">
              <a:solidFill>
                <a:schemeClr val="tx1"/>
              </a:solidFill>
            </a:endParaRPr>
          </a:p>
          <a:p>
            <a:endParaRPr lang="en-US" dirty="0"/>
          </a:p>
        </p:txBody>
      </p:sp>
      <p:sp>
        <p:nvSpPr>
          <p:cNvPr id="5" name="Slide Number Placeholder 4"/>
          <p:cNvSpPr>
            <a:spLocks noGrp="1"/>
          </p:cNvSpPr>
          <p:nvPr>
            <p:ph type="sldNum" sz="quarter" idx="4294967295"/>
          </p:nvPr>
        </p:nvSpPr>
        <p:spPr/>
        <p:txBody>
          <a:bodyPr/>
          <a:lstStyle/>
          <a:p>
            <a:fld id="{F3C60A39-4AFD-43E9-A649-069B6F615F5B}" type="slidenum">
              <a:rPr lang="en-US" smtClean="0"/>
              <a:pPr/>
              <a:t>6</a:t>
            </a:fld>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348" y="171197"/>
            <a:ext cx="1737360" cy="1346454"/>
          </a:xfrm>
          <a:prstGeom prst="rect">
            <a:avLst/>
          </a:prstGeom>
        </p:spPr>
      </p:pic>
    </p:spTree>
    <p:extLst>
      <p:ext uri="{BB962C8B-B14F-4D97-AF65-F5344CB8AC3E}">
        <p14:creationId xmlns:p14="http://schemas.microsoft.com/office/powerpoint/2010/main" val="76080705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R Package System</a:t>
            </a:r>
            <a:endParaRPr lang="en-US" dirty="0"/>
          </a:p>
        </p:txBody>
      </p:sp>
      <p:sp>
        <p:nvSpPr>
          <p:cNvPr id="2" name="Text Placeholder 1"/>
          <p:cNvSpPr>
            <a:spLocks noGrp="1"/>
          </p:cNvSpPr>
          <p:nvPr>
            <p:ph type="body" sz="quarter" idx="10"/>
          </p:nvPr>
        </p:nvSpPr>
        <p:spPr>
          <a:xfrm>
            <a:off x="453934" y="1526887"/>
            <a:ext cx="4924889" cy="2373034"/>
          </a:xfrm>
        </p:spPr>
        <p:txBody>
          <a:bodyPr/>
          <a:lstStyle/>
          <a:p>
            <a:r>
              <a:rPr lang="en-US" dirty="0" smtClean="0"/>
              <a:t>New features are added to the R language through the R package system</a:t>
            </a:r>
            <a:endParaRPr lang="en-US" dirty="0"/>
          </a:p>
        </p:txBody>
      </p:sp>
      <p:sp>
        <p:nvSpPr>
          <p:cNvPr id="4" name="Text Placeholder 3"/>
          <p:cNvSpPr>
            <a:spLocks noGrp="1"/>
          </p:cNvSpPr>
          <p:nvPr>
            <p:ph type="body" sz="quarter" idx="11"/>
          </p:nvPr>
        </p:nvSpPr>
        <p:spPr>
          <a:xfrm>
            <a:off x="6219421" y="1410073"/>
            <a:ext cx="5486399" cy="4979697"/>
          </a:xfrm>
        </p:spPr>
        <p:txBody>
          <a:bodyPr/>
          <a:lstStyle/>
          <a:p>
            <a:r>
              <a:rPr lang="en-US" sz="2400" dirty="0" smtClean="0"/>
              <a:t>R </a:t>
            </a:r>
            <a:r>
              <a:rPr lang="en-US" sz="2400" dirty="0"/>
              <a:t>Packages are collections of R functions, data, and compiled code. While R comes with a set of packages by default, there are many more packages that can be added to extend the capabilities of R</a:t>
            </a:r>
            <a:r>
              <a:rPr lang="en-US" sz="2400" dirty="0" smtClean="0"/>
              <a:t>. Experts </a:t>
            </a:r>
            <a:r>
              <a:rPr lang="en-US" sz="2400" dirty="0"/>
              <a:t>in every domain have made resources, applications and code available for free, online. </a:t>
            </a:r>
          </a:p>
          <a:p>
            <a:r>
              <a:rPr lang="en-US" sz="2400" dirty="0"/>
              <a:t>Browse for packages </a:t>
            </a:r>
            <a:r>
              <a:rPr lang="en-US" sz="2400" dirty="0">
                <a:hlinkClick r:id="rId2"/>
              </a:rPr>
              <a:t>by name, author, title, and published date</a:t>
            </a:r>
            <a:r>
              <a:rPr lang="en-US" sz="2400" dirty="0"/>
              <a:t> or find packages organized by </a:t>
            </a:r>
            <a:r>
              <a:rPr lang="en-US" sz="2400" dirty="0">
                <a:hlinkClick r:id="rId3"/>
              </a:rPr>
              <a:t>task</a:t>
            </a:r>
            <a:r>
              <a:rPr lang="en-US" sz="2400" dirty="0"/>
              <a:t>. </a:t>
            </a:r>
          </a:p>
          <a:p>
            <a:endParaRPr lang="en-US" dirty="0"/>
          </a:p>
        </p:txBody>
      </p:sp>
    </p:spTree>
    <p:extLst>
      <p:ext uri="{BB962C8B-B14F-4D97-AF65-F5344CB8AC3E}">
        <p14:creationId xmlns:p14="http://schemas.microsoft.com/office/powerpoint/2010/main" val="13680773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032816" y="1212850"/>
            <a:ext cx="3808130" cy="4819537"/>
          </a:xfrm>
        </p:spPr>
        <p:txBody>
          <a:bodyPr>
            <a:normAutofit fontScale="55000" lnSpcReduction="20000"/>
          </a:bodyPr>
          <a:lstStyle/>
          <a:p>
            <a:pPr marL="0" indent="0">
              <a:buNone/>
            </a:pPr>
            <a:r>
              <a:rPr lang="en-US" dirty="0"/>
              <a:t>P</a:t>
            </a:r>
            <a:r>
              <a:rPr lang="en-US" dirty="0" smtClean="0"/>
              <a:t>ut </a:t>
            </a:r>
            <a:r>
              <a:rPr lang="en-US" dirty="0"/>
              <a:t>this astonishing growth in </a:t>
            </a:r>
            <a:r>
              <a:rPr lang="en-US" dirty="0" smtClean="0"/>
              <a:t>perspective:</a:t>
            </a:r>
          </a:p>
          <a:p>
            <a:pPr marL="0" indent="0">
              <a:buNone/>
            </a:pPr>
            <a:endParaRPr lang="en-US" dirty="0" smtClean="0"/>
          </a:p>
          <a:p>
            <a:r>
              <a:rPr lang="en-US" dirty="0" smtClean="0"/>
              <a:t>SAS.V 9.3S contains ~ </a:t>
            </a:r>
            <a:r>
              <a:rPr lang="en-US" dirty="0"/>
              <a:t>1,200  commands that are roughly equivalent to R </a:t>
            </a:r>
            <a:r>
              <a:rPr lang="en-US" dirty="0" smtClean="0"/>
              <a:t>functions</a:t>
            </a:r>
          </a:p>
          <a:p>
            <a:r>
              <a:rPr lang="en-US" dirty="0" smtClean="0"/>
              <a:t>R </a:t>
            </a:r>
            <a:r>
              <a:rPr lang="en-US" dirty="0"/>
              <a:t>packages contain a median of 5 functions </a:t>
            </a:r>
            <a:endParaRPr lang="en-US" dirty="0" smtClean="0"/>
          </a:p>
          <a:p>
            <a:r>
              <a:rPr lang="en-US" dirty="0" smtClean="0"/>
              <a:t>Therefore </a:t>
            </a:r>
            <a:r>
              <a:rPr lang="en-US" dirty="0"/>
              <a:t>R has ~</a:t>
            </a:r>
            <a:r>
              <a:rPr lang="en-US" dirty="0" smtClean="0"/>
              <a:t> </a:t>
            </a:r>
            <a:r>
              <a:rPr lang="en-US" dirty="0"/>
              <a:t>36,820 </a:t>
            </a:r>
            <a:r>
              <a:rPr lang="en-US" dirty="0" smtClean="0"/>
              <a:t>functions</a:t>
            </a:r>
            <a:endParaRPr lang="en-US" i="1" dirty="0"/>
          </a:p>
          <a:p>
            <a:r>
              <a:rPr lang="en-US" i="1" dirty="0" smtClean="0"/>
              <a:t>During </a:t>
            </a:r>
            <a:r>
              <a:rPr lang="en-US" i="1" dirty="0"/>
              <a:t>2013 alone, R added more </a:t>
            </a:r>
            <a:r>
              <a:rPr lang="en-US" i="1" dirty="0" smtClean="0"/>
              <a:t>functions than </a:t>
            </a:r>
            <a:r>
              <a:rPr lang="en-US" i="1" dirty="0"/>
              <a:t>SAS Institute has written in its entire history</a:t>
            </a:r>
            <a:r>
              <a:rPr lang="en-US" i="1" dirty="0" smtClean="0"/>
              <a:t>!</a:t>
            </a:r>
          </a:p>
          <a:p>
            <a:endParaRPr lang="en-US" i="1" dirty="0" smtClean="0"/>
          </a:p>
          <a:p>
            <a:pPr marL="0" indent="0">
              <a:buNone/>
            </a:pPr>
            <a:r>
              <a:rPr lang="en-US" sz="2244" i="1" dirty="0">
                <a:hlinkClick r:id="rId3"/>
              </a:rPr>
              <a:t>Bob </a:t>
            </a:r>
            <a:r>
              <a:rPr lang="en-US" sz="2244" i="1" dirty="0" err="1">
                <a:hlinkClick r:id="rId3"/>
              </a:rPr>
              <a:t>Muenchen</a:t>
            </a:r>
            <a:endParaRPr lang="en-US" sz="2244" dirty="0"/>
          </a:p>
        </p:txBody>
      </p:sp>
      <p:sp>
        <p:nvSpPr>
          <p:cNvPr id="2" name="Title 1"/>
          <p:cNvSpPr>
            <a:spLocks noGrp="1"/>
          </p:cNvSpPr>
          <p:nvPr>
            <p:ph type="title"/>
          </p:nvPr>
        </p:nvSpPr>
        <p:spPr/>
        <p:txBody>
          <a:bodyPr/>
          <a:lstStyle/>
          <a:p>
            <a:r>
              <a:rPr lang="en-US" dirty="0" smtClean="0"/>
              <a:t>R Growth</a:t>
            </a:r>
            <a:endParaRPr lang="en-US" dirty="0"/>
          </a:p>
        </p:txBody>
      </p:sp>
      <p:sp>
        <p:nvSpPr>
          <p:cNvPr id="4" name="Slide Number Placeholder 3"/>
          <p:cNvSpPr>
            <a:spLocks noGrp="1"/>
          </p:cNvSpPr>
          <p:nvPr>
            <p:ph type="sldNum" sz="quarter" idx="4294967295"/>
          </p:nvPr>
        </p:nvSpPr>
        <p:spPr>
          <a:xfrm>
            <a:off x="9639300" y="6483350"/>
            <a:ext cx="2797175" cy="371475"/>
          </a:xfrm>
          <a:prstGeom prst="rect">
            <a:avLst/>
          </a:prstGeom>
        </p:spPr>
        <p:txBody>
          <a:bodyPr/>
          <a:lstStyle/>
          <a:p>
            <a:fld id="{19413ED4-CDD4-40AA-AB9B-BBA803B6DC55}" type="slidenum">
              <a:rPr lang="en-US" smtClean="0"/>
              <a:pPr/>
              <a:t>8</a:t>
            </a:fld>
            <a:endParaRPr lang="en-US"/>
          </a:p>
        </p:txBody>
      </p:sp>
      <p:pic>
        <p:nvPicPr>
          <p:cNvPr id="2050" name="Picture 2" descr="http://r4stats.files.wordpress.com/2012/04/fig_8_cr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1829" y="1212850"/>
            <a:ext cx="5036058" cy="503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5625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12664" y="271439"/>
            <a:ext cx="9692640" cy="6477077"/>
          </a:xfrm>
          <a:prstGeom prst="rect">
            <a:avLst/>
          </a:prstGeom>
        </p:spPr>
      </p:pic>
    </p:spTree>
    <p:extLst>
      <p:ext uri="{BB962C8B-B14F-4D97-AF65-F5344CB8AC3E}">
        <p14:creationId xmlns:p14="http://schemas.microsoft.com/office/powerpoint/2010/main" val="5604022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J Revo Microsoft Template v1.1" id="{1CBD8650-303C-4941-B3C2-3981FD87148F}" vid="{B57793FC-CA37-48D5-95B8-058C1A460402}"/>
    </a:ext>
  </a:extLst>
</a:theme>
</file>

<file path=ppt/theme/theme2.xml><?xml version="1.0" encoding="utf-8"?>
<a:theme xmlns:a="http://schemas.openxmlformats.org/drawingml/2006/main" name="3_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3.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J Revo Microsoft Template v1.1" id="{1CBD8650-303C-4941-B3C2-3981FD87148F}" vid="{B57793FC-CA37-48D5-95B8-058C1A46040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600d61f4-2d09-42e6-a6db-83e260e051ae" RevisionId="3c9eb7e9-0ea7-4fb5-adc7-dcc81ff0fb36" Stencil="172d6d98-e5c9-42e9-a209-79f7a94bbd38" StencilRevisionId="00000000-0000-0000-0000-000000000000" StencilVersion="0.0"/>
</Control>
</file>

<file path=customXml/item2.xml><?xml version="1.0" encoding="utf-8"?>
<Control xmlns="http://schemas.microsoft.com/VisualStudio/2011/storyboarding/control">
  <Id Name="366cd925-969f-44e1-b789-354cb31b0dfd" RevisionId="87c5073a-f3d6-4c7e-a7b7-c9586eacad3b" Stencil="172d6d98-e5c9-42e9-a209-79f7a94bbd38" StencilRevisionId="00000000-0000-0000-0000-000000000000" StencilVersion="0.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9d9c56e0-6ca3-4298-b757-9c73dab947ac" RevisionId="993ea365-49c2-46dc-bf14-e971e460de1e" Stencil="172d6d98-e5c9-42e9-a209-79f7a94bbd38" StencilRevisionId="00000000-0000-0000-0000-000000000000" StencilVersion="0.0"/>
</Control>
</file>

<file path=customXml/item5.xml><?xml version="1.0" encoding="utf-8"?>
<ct:contentTypeSchema xmlns:ct="http://schemas.microsoft.com/office/2006/metadata/contentType" xmlns:ma="http://schemas.microsoft.com/office/2006/metadata/properties/metaAttributes" ct:_="" ma:_="" ma:contentTypeName="Document" ma:contentTypeID="0x010100476FFBA2B4600D4585F5E2B59D250933" ma:contentTypeVersion="2" ma:contentTypeDescription="Create a new document." ma:contentTypeScope="" ma:versionID="e0fea633eefe87e78e1bcf57cdd3f860">
  <xsd:schema xmlns:xsd="http://www.w3.org/2001/XMLSchema" xmlns:xs="http://www.w3.org/2001/XMLSchema" xmlns:p="http://schemas.microsoft.com/office/2006/metadata/properties" xmlns:ns2="f0732662-120e-414e-8be6-24c0bc47bf2b" targetNamespace="http://schemas.microsoft.com/office/2006/metadata/properties" ma:root="true" ma:fieldsID="709efcf750c5d02b40c45af9c38e7c41" ns2:_="">
    <xsd:import namespace="f0732662-120e-414e-8be6-24c0bc47bf2b"/>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732662-120e-414e-8be6-24c0bc47bf2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7.xml><?xml version="1.0" encoding="utf-8"?>
<Control xmlns="http://schemas.microsoft.com/VisualStudio/2011/storyboarding/control">
  <Id Name="366cd925-969f-44e1-b789-354cb31b0dfd" RevisionId="87c5073a-f3d6-4c7e-a7b7-c9586eacad3b" Stencil="172d6d98-e5c9-42e9-a209-79f7a94bbd38" StencilRevisionId="00000000-0000-0000-0000-000000000000" StencilVersion="0.0"/>
</Control>
</file>

<file path=customXml/itemProps1.xml><?xml version="1.0" encoding="utf-8"?>
<ds:datastoreItem xmlns:ds="http://schemas.openxmlformats.org/officeDocument/2006/customXml" ds:itemID="{8B8AE7EF-A733-4D54-9CC1-7BADC6A7A7A1}">
  <ds:schemaRefs>
    <ds:schemaRef ds:uri="http://schemas.microsoft.com/VisualStudio/2011/storyboarding/control"/>
  </ds:schemaRefs>
</ds:datastoreItem>
</file>

<file path=customXml/itemProps2.xml><?xml version="1.0" encoding="utf-8"?>
<ds:datastoreItem xmlns:ds="http://schemas.openxmlformats.org/officeDocument/2006/customXml" ds:itemID="{79AEA38C-4DCD-43D5-AA0E-674765D219BD}">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3CC2E06C-3057-4C14-AFBD-24B19984E489}">
  <ds:schemaRefs>
    <ds:schemaRef ds:uri="http://schemas.microsoft.com/VisualStudio/2011/storyboarding/control"/>
  </ds:schemaRefs>
</ds:datastoreItem>
</file>

<file path=customXml/itemProps5.xml><?xml version="1.0" encoding="utf-8"?>
<ds:datastoreItem xmlns:ds="http://schemas.openxmlformats.org/officeDocument/2006/customXml" ds:itemID="{A74A5856-17F5-48FE-9691-34A3F953AF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732662-120e-414e-8be6-24c0bc47bf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0732662-120e-414e-8be6-24c0bc47bf2b"/>
    <ds:schemaRef ds:uri="http://www.w3.org/XML/1998/namespace"/>
    <ds:schemaRef ds:uri="http://purl.org/dc/dcmitype/"/>
  </ds:schemaRefs>
</ds:datastoreItem>
</file>

<file path=customXml/itemProps7.xml><?xml version="1.0" encoding="utf-8"?>
<ds:datastoreItem xmlns:ds="http://schemas.openxmlformats.org/officeDocument/2006/customXml" ds:itemID="{FB1486AB-205D-42D1-8A56-1273BF8D8241}">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16812</TotalTime>
  <Words>1452</Words>
  <Application>Microsoft Office PowerPoint</Application>
  <PresentationFormat>Custom</PresentationFormat>
  <Paragraphs>214</Paragraphs>
  <Slides>21</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Arial</vt:lpstr>
      <vt:lpstr>Consolas</vt:lpstr>
      <vt:lpstr>Segoe Semibold</vt:lpstr>
      <vt:lpstr>Segoe UI</vt:lpstr>
      <vt:lpstr>Segoe UI Black</vt:lpstr>
      <vt:lpstr>Segoe UI Light</vt:lpstr>
      <vt:lpstr>Wingdings</vt:lpstr>
      <vt:lpstr>WHITE TEMPLATE</vt:lpstr>
      <vt:lpstr>3_5-30551_TR19_BO_CT_Template</vt:lpstr>
      <vt:lpstr>1_WHITE TEMPLATE</vt:lpstr>
      <vt:lpstr>Introduction to R for Machine Learning</vt:lpstr>
      <vt:lpstr>Agenda</vt:lpstr>
      <vt:lpstr>What is R?</vt:lpstr>
      <vt:lpstr>A brief history of R</vt:lpstr>
      <vt:lpstr>Why R? </vt:lpstr>
      <vt:lpstr>The R Ecosystem</vt:lpstr>
      <vt:lpstr>The R Package System</vt:lpstr>
      <vt:lpstr>R Growth</vt:lpstr>
      <vt:lpstr>PowerPoint Presentation</vt:lpstr>
      <vt:lpstr>PowerPoint Presentation</vt:lpstr>
      <vt:lpstr>R packages are organized into Task Views</vt:lpstr>
      <vt:lpstr>What’s your goal in learning R?</vt:lpstr>
      <vt:lpstr> Let’s Look at R</vt:lpstr>
      <vt:lpstr> Scaling up with  RRE and Azure</vt:lpstr>
      <vt:lpstr>Revolution R Enterprise </vt:lpstr>
      <vt:lpstr>ScaleR Functions &amp; Algorithms</vt:lpstr>
      <vt:lpstr> Some Resources for  Continued Learning</vt:lpstr>
      <vt:lpstr>R User Groups Are Everywhere 166 RUGS Worldwide</vt:lpstr>
      <vt:lpstr>R Resources</vt:lpstr>
      <vt:lpstr>Some Books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CY15 Plan Revolution Analytics</dc:title>
  <dc:subject>Microsoft Advanced Analytics &amp; IOT</dc:subject>
  <dc:creator>David Smith</dc:creator>
  <cp:keywords>Servers ＆ Tools Business; No Restrictions</cp:keywords>
  <cp:lastModifiedBy>Joseph Rickert</cp:lastModifiedBy>
  <cp:revision>196</cp:revision>
  <dcterms:created xsi:type="dcterms:W3CDTF">2015-05-12T12:50:40Z</dcterms:created>
  <dcterms:modified xsi:type="dcterms:W3CDTF">2015-10-22T23:44:35Z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0x010100476FFBA2B4600D4585F5E2B59D250933</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itusGUID">
    <vt:lpwstr>a2c1422a-bd99-44ce-9244-3936acd3dba6</vt:lpwstr>
  </property>
  <property fmtid="{D5CDD505-2E9C-101B-9397-08002B2CF9AE}" pid="7" name="DellClassification">
    <vt:lpwstr>No Restrictions</vt:lpwstr>
  </property>
  <property fmtid="{D5CDD505-2E9C-101B-9397-08002B2CF9AE}" pid="8" name="DellSubLabels">
    <vt:lpwstr/>
  </property>
  <property fmtid="{D5CDD505-2E9C-101B-9397-08002B2CF9AE}" pid="9" name="Audiences">
    <vt:lpwstr/>
  </property>
  <property fmtid="{D5CDD505-2E9C-101B-9397-08002B2CF9AE}" pid="10" name="TaxKeyword">
    <vt:lpwstr>3359;#No Restrictions|38518751-d1e7-4166-a099-09a509dfb295;#3330;#Servers ＆ Tools Business|d9705a54-3762-46dd-b6b4-e54e1432a02b</vt:lpwstr>
  </property>
  <property fmtid="{D5CDD505-2E9C-101B-9397-08002B2CF9AE}" pid="11" name="Region">
    <vt:lpwstr/>
  </property>
  <property fmtid="{D5CDD505-2E9C-101B-9397-08002B2CF9AE}" pid="12" name="Groups">
    <vt:lpwstr>222;#Microsoft Azure Marketing|0958c357-5252-473f-8b4e-42f27525a99d</vt:lpwstr>
  </property>
  <property fmtid="{D5CDD505-2E9C-101B-9397-08002B2CF9AE}" pid="13" name="Topics">
    <vt:lpwstr>2716;#features|94b87768-f145-4764-adbd-fec700e47348</vt:lpwstr>
  </property>
  <property fmtid="{D5CDD505-2E9C-101B-9397-08002B2CF9AE}" pid="14" name="Industries">
    <vt:lpwstr>268;#government industry|0a090a42-8fcf-4c58-8d4f-10b57a9eafc0</vt:lpwstr>
  </property>
  <property fmtid="{D5CDD505-2E9C-101B-9397-08002B2CF9AE}" pid="15" name="Competitors">
    <vt:lpwstr/>
  </property>
  <property fmtid="{D5CDD505-2E9C-101B-9397-08002B2CF9AE}" pid="16" name="SMSGDomain">
    <vt:lpwstr>156;#Server and Tools Business|6783548d-8609-4f97-be4a-4ca2616905a6;#217;#Microsoft Azure Domain|d600a391-d529-4311-892b-2c05c1ab2538;#2654;#Cloud and Enterprise|adc2fe87-c79a-4ded-a449-3f86b954069d;#255;#Public Sector Domain|4a30387b-538a-401d-a52e-c8859</vt:lpwstr>
  </property>
  <property fmtid="{D5CDD505-2E9C-101B-9397-08002B2CF9AE}" pid="17" name="BusinessArchitecture">
    <vt:lpwstr>2658;#machine learning|912b89bd-3197-4d37-838b-dea3c299099a;#452;#Government Insight and Accountability|36ce604f-e6f4-4809-a5f4-5a07dfcf29d6</vt:lpwstr>
  </property>
  <property fmtid="{D5CDD505-2E9C-101B-9397-08002B2CF9AE}" pid="18" name="Products">
    <vt:lpwstr>218;#Microsoft Azure|669a3112-5edf-444b-a003-630063601f07</vt:lpwstr>
  </property>
  <property fmtid="{D5CDD505-2E9C-101B-9397-08002B2CF9AE}" pid="19" name="Partners">
    <vt:lpwstr/>
  </property>
  <property fmtid="{D5CDD505-2E9C-101B-9397-08002B2CF9AE}" pid="20" name="ActivitiesAndPrograms">
    <vt:lpwstr/>
  </property>
  <property fmtid="{D5CDD505-2E9C-101B-9397-08002B2CF9AE}" pid="21" name="Segments">
    <vt:lpwstr/>
  </property>
  <property fmtid="{D5CDD505-2E9C-101B-9397-08002B2CF9AE}" pid="22" name="_dlc_policyId">
    <vt:lpwstr/>
  </property>
  <property fmtid="{D5CDD505-2E9C-101B-9397-08002B2CF9AE}" pid="23" name="ItemRetentionFormula">
    <vt:lpwstr/>
  </property>
  <property fmtid="{D5CDD505-2E9C-101B-9397-08002B2CF9AE}" pid="24" name="_dlc_DocIdItemGuid">
    <vt:lpwstr>8a6ea8c7-e1dc-4f51-9f4d-5568097ec910</vt:lpwstr>
  </property>
  <property fmtid="{D5CDD505-2E9C-101B-9397-08002B2CF9AE}" pid="25" name="ItemType">
    <vt:lpwstr>20;#presentations|317da5a4-398e-4c38-b265-afd519770055</vt:lpwstr>
  </property>
  <property fmtid="{D5CDD505-2E9C-101B-9397-08002B2CF9AE}" pid="26" name="Confidentiality">
    <vt:lpwstr>216;#customer ready|8986c41d-21c5-4f8f-8a12-ea4625b46858</vt:lpwstr>
  </property>
  <property fmtid="{D5CDD505-2E9C-101B-9397-08002B2CF9AE}" pid="27" name="Roles">
    <vt:lpwstr/>
  </property>
  <property fmtid="{D5CDD505-2E9C-101B-9397-08002B2CF9AE}" pid="28" name="EnterpriseDomainTags">
    <vt:lpwstr/>
  </property>
  <property fmtid="{D5CDD505-2E9C-101B-9397-08002B2CF9AE}" pid="29" name="Languages">
    <vt:lpwstr/>
  </property>
  <property fmtid="{D5CDD505-2E9C-101B-9397-08002B2CF9AE}" pid="30" name="TechnicalLevel">
    <vt:lpwstr/>
  </property>
  <property fmtid="{D5CDD505-2E9C-101B-9397-08002B2CF9AE}" pid="31" name="WorkflowChangePath">
    <vt:lpwstr>e929cdc8-ef5a-4aed-ad88-a2076c847023,5;</vt:lpwstr>
  </property>
  <property fmtid="{D5CDD505-2E9C-101B-9397-08002B2CF9AE}" pid="32" name="p1cd454bacc149bfbcfd764edd279de7">
    <vt:lpwstr/>
  </property>
  <property fmtid="{D5CDD505-2E9C-101B-9397-08002B2CF9AE}" pid="33" name="bc28b5f076654a3b96073bbbebfeb8c9">
    <vt:lpwstr/>
  </property>
  <property fmtid="{D5CDD505-2E9C-101B-9397-08002B2CF9AE}" pid="34" name="j4d667fb28274e85b2214f6e751c8d1f">
    <vt:lpwstr/>
  </property>
  <property fmtid="{D5CDD505-2E9C-101B-9397-08002B2CF9AE}" pid="35" name="MSProducts">
    <vt:lpwstr/>
  </property>
  <property fmtid="{D5CDD505-2E9C-101B-9397-08002B2CF9AE}" pid="36" name="SMSGTags">
    <vt:lpwstr/>
  </property>
  <property fmtid="{D5CDD505-2E9C-101B-9397-08002B2CF9AE}" pid="37" name="j031aa32f4154c8c9a646efae715ebde">
    <vt:lpwstr/>
  </property>
  <property fmtid="{D5CDD505-2E9C-101B-9397-08002B2CF9AE}" pid="38" name="l311460e3fdf46688abc31ddb7bdc05a">
    <vt:lpwstr/>
  </property>
  <property fmtid="{D5CDD505-2E9C-101B-9397-08002B2CF9AE}" pid="39" name="la4444b61d19467597d63190b69ac227">
    <vt:lpwstr/>
  </property>
  <property fmtid="{D5CDD505-2E9C-101B-9397-08002B2CF9AE}" pid="40" name="MSProductsTaxHTField0">
    <vt:lpwstr/>
  </property>
  <property fmtid="{D5CDD505-2E9C-101B-9397-08002B2CF9AE}" pid="41" name="_docset_NoMedatataSyncRequired">
    <vt:lpwstr>False</vt:lpwstr>
  </property>
  <property fmtid="{D5CDD505-2E9C-101B-9397-08002B2CF9AE}" pid="42" name="messageframeworktype">
    <vt:lpwstr/>
  </property>
  <property fmtid="{D5CDD505-2E9C-101B-9397-08002B2CF9AE}" pid="43" name="MSLanguage">
    <vt:lpwstr/>
  </property>
  <property fmtid="{D5CDD505-2E9C-101B-9397-08002B2CF9AE}" pid="44" name="cb7870d3641f4a52807a63577a9c1b08">
    <vt:lpwstr/>
  </property>
  <property fmtid="{D5CDD505-2E9C-101B-9397-08002B2CF9AE}" pid="45" name="LearningOrganization">
    <vt:lpwstr/>
  </property>
  <property fmtid="{D5CDD505-2E9C-101B-9397-08002B2CF9AE}" pid="46" name="EmployeeRole">
    <vt:lpwstr/>
  </property>
  <property fmtid="{D5CDD505-2E9C-101B-9397-08002B2CF9AE}" pid="47" name="LearningDeliveryMethod">
    <vt:lpwstr/>
  </property>
  <property fmtid="{D5CDD505-2E9C-101B-9397-08002B2CF9AE}" pid="48" name="SalesGeography">
    <vt:lpwstr/>
  </property>
</Properties>
</file>